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2"/>
  </p:notesMasterIdLst>
  <p:sldIdLst>
    <p:sldId id="256" r:id="rId3"/>
    <p:sldId id="257" r:id="rId4"/>
    <p:sldId id="258" r:id="rId5"/>
    <p:sldId id="274" r:id="rId6"/>
    <p:sldId id="301" r:id="rId7"/>
    <p:sldId id="318" r:id="rId8"/>
    <p:sldId id="320" r:id="rId9"/>
    <p:sldId id="330" r:id="rId10"/>
    <p:sldId id="275" r:id="rId11"/>
    <p:sldId id="261" r:id="rId12"/>
    <p:sldId id="260" r:id="rId13"/>
    <p:sldId id="288" r:id="rId14"/>
    <p:sldId id="259" r:id="rId15"/>
    <p:sldId id="272" r:id="rId16"/>
    <p:sldId id="276" r:id="rId17"/>
    <p:sldId id="273" r:id="rId18"/>
    <p:sldId id="325" r:id="rId19"/>
    <p:sldId id="331" r:id="rId20"/>
    <p:sldId id="329" r:id="rId21"/>
    <p:sldId id="322" r:id="rId22"/>
    <p:sldId id="292" r:id="rId23"/>
    <p:sldId id="297" r:id="rId24"/>
    <p:sldId id="310" r:id="rId25"/>
    <p:sldId id="332" r:id="rId26"/>
    <p:sldId id="277" r:id="rId27"/>
    <p:sldId id="324" r:id="rId28"/>
    <p:sldId id="323" r:id="rId29"/>
    <p:sldId id="327" r:id="rId30"/>
    <p:sldId id="284" r:id="rId31"/>
    <p:sldId id="311" r:id="rId32"/>
    <p:sldId id="337" r:id="rId33"/>
    <p:sldId id="278" r:id="rId34"/>
    <p:sldId id="279" r:id="rId35"/>
    <p:sldId id="306" r:id="rId36"/>
    <p:sldId id="307" r:id="rId37"/>
    <p:sldId id="333" r:id="rId38"/>
    <p:sldId id="334" r:id="rId39"/>
    <p:sldId id="335" r:id="rId40"/>
    <p:sldId id="336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2" autoAdjust="0"/>
    <p:restoredTop sz="94660"/>
  </p:normalViewPr>
  <p:slideViewPr>
    <p:cSldViewPr>
      <p:cViewPr>
        <p:scale>
          <a:sx n="60" d="100"/>
          <a:sy n="60" d="100"/>
        </p:scale>
        <p:origin x="1770" y="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9826D8F6-7450-4A04-BBFE-3B3C1B3C8E0E}" type="datetimeFigureOut">
              <a:rPr lang="en-US" smtClean="0"/>
              <a:pPr/>
              <a:t>08/02/2017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B9C4C19-FD93-438B-84B5-44A02D6E1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74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C4C19-FD93-438B-84B5-44A02D6E1F1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8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B61-A8A2-4D71-B1E2-182FFC73666D}" type="datetimeFigureOut">
              <a:rPr lang="en-US" smtClean="0"/>
              <a:pPr/>
              <a:t>08/02/2017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BCF2B-5DE6-41E0-9FD7-31BE9B6A60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B61-A8A2-4D71-B1E2-182FFC73666D}" type="datetimeFigureOut">
              <a:rPr lang="en-US" smtClean="0"/>
              <a:pPr/>
              <a:t>08/02/2017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BCF2B-5DE6-41E0-9FD7-31BE9B6A60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B61-A8A2-4D71-B1E2-182FFC73666D}" type="datetimeFigureOut">
              <a:rPr lang="en-US" smtClean="0"/>
              <a:pPr/>
              <a:t>08/02/2017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BCF2B-5DE6-41E0-9FD7-31BE9B6A60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0947A-7EFE-4902-8470-13C09184D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1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406D9-99E4-4291-8B0F-59EC540548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78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A284D-1DD7-48BE-8038-5A94935C9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6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DB8B-817E-4DCA-81A7-FA69B86AEB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3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06189-C8FC-4948-91D4-ADBEDB0FF2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71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F47D6-7262-40BE-8BFD-892191DE37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72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7F350-2626-4AD0-B3DA-73BC2E28B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04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12893-189E-46C3-B3FD-D4F0FF8740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9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B61-A8A2-4D71-B1E2-182FFC73666D}" type="datetimeFigureOut">
              <a:rPr lang="en-US" smtClean="0"/>
              <a:pPr/>
              <a:t>08/02/2017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BCF2B-5DE6-41E0-9FD7-31BE9B6A60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96498-229C-47CB-9670-53919278F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59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69562-589E-4863-90BE-77650EAC91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07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CCDA6-B80F-4BA9-89BA-92D4AE343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38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B61-A8A2-4D71-B1E2-182FFC73666D}" type="datetimeFigureOut">
              <a:rPr lang="en-US" smtClean="0"/>
              <a:pPr/>
              <a:t>08/02/2017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BCF2B-5DE6-41E0-9FD7-31BE9B6A60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B61-A8A2-4D71-B1E2-182FFC73666D}" type="datetimeFigureOut">
              <a:rPr lang="en-US" smtClean="0"/>
              <a:pPr/>
              <a:t>08/02/2017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BCF2B-5DE6-41E0-9FD7-31BE9B6A60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B61-A8A2-4D71-B1E2-182FFC73666D}" type="datetimeFigureOut">
              <a:rPr lang="en-US" smtClean="0"/>
              <a:pPr/>
              <a:t>08/02/2017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BCF2B-5DE6-41E0-9FD7-31BE9B6A60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B61-A8A2-4D71-B1E2-182FFC73666D}" type="datetimeFigureOut">
              <a:rPr lang="en-US" smtClean="0"/>
              <a:pPr/>
              <a:t>08/02/2017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BCF2B-5DE6-41E0-9FD7-31BE9B6A60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B61-A8A2-4D71-B1E2-182FFC73666D}" type="datetimeFigureOut">
              <a:rPr lang="en-US" smtClean="0"/>
              <a:pPr/>
              <a:t>08/02/2017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BCF2B-5DE6-41E0-9FD7-31BE9B6A60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B61-A8A2-4D71-B1E2-182FFC73666D}" type="datetimeFigureOut">
              <a:rPr lang="en-US" smtClean="0"/>
              <a:pPr/>
              <a:t>08/02/2017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BCF2B-5DE6-41E0-9FD7-31BE9B6A60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F6B61-A8A2-4D71-B1E2-182FFC73666D}" type="datetimeFigureOut">
              <a:rPr lang="en-US" smtClean="0"/>
              <a:pPr/>
              <a:t>08/02/2017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89BCF2B-5DE6-41E0-9FD7-31BE9B6A60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9F6B61-A8A2-4D71-B1E2-182FFC73666D}" type="datetimeFigureOut">
              <a:rPr lang="en-US" smtClean="0"/>
              <a:pPr/>
              <a:t>08/02/2017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9BCF2B-5DE6-41E0-9FD7-31BE9B6A609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BC4BE-1CE6-4E42-943B-21369830AE1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971800"/>
            <a:ext cx="7772400" cy="2895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City of Port Lavaca</a:t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Five Year Capital Improvement Program</a:t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2017-2018 FY to 2021-2022 FY</a:t>
            </a:r>
            <a:b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Revised 07-10-2017 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524991"/>
              </p:ext>
            </p:extLst>
          </p:nvPr>
        </p:nvGraphicFramePr>
        <p:xfrm>
          <a:off x="2971800" y="990600"/>
          <a:ext cx="2438400" cy="1933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" name="Picture" r:id="rId3" imgW="1333500" imgH="1080516" progId="Word.Picture.8">
                  <p:embed/>
                </p:oleObj>
              </mc:Choice>
              <mc:Fallback>
                <p:oleObj name="Picture" r:id="rId3" imgW="1333500" imgH="1080516" progId="Word.Picture.8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990600"/>
                        <a:ext cx="2438400" cy="19339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6633" r="5804" b="5246"/>
          <a:stretch>
            <a:fillRect/>
          </a:stretch>
        </p:blipFill>
        <p:spPr>
          <a:xfrm rot="10800000">
            <a:off x="0" y="471488"/>
            <a:ext cx="8539163" cy="5881687"/>
          </a:xfrm>
          <a:noFill/>
          <a:ln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75063" y="176213"/>
            <a:ext cx="5319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>
                <a:latin typeface="+mj-lt"/>
              </a:rPr>
              <a:t>WILSON FIELD PARK &amp; RECREATION AREA</a:t>
            </a:r>
          </a:p>
        </p:txBody>
      </p:sp>
    </p:spTree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Wilson Field Master Plan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84AE5C-0B50-4F7B-A70C-AA917CBE8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196099"/>
              </p:ext>
            </p:extLst>
          </p:nvPr>
        </p:nvGraphicFramePr>
        <p:xfrm>
          <a:off x="609600" y="1096962"/>
          <a:ext cx="8229600" cy="5309929"/>
        </p:xfrm>
        <a:graphic>
          <a:graphicData uri="http://schemas.openxmlformats.org/drawingml/2006/table">
            <a:tbl>
              <a:tblPr/>
              <a:tblGrid>
                <a:gridCol w="701012">
                  <a:extLst>
                    <a:ext uri="{9D8B030D-6E8A-4147-A177-3AD203B41FA5}">
                      <a16:colId xmlns:a16="http://schemas.microsoft.com/office/drawing/2014/main" val="2464186530"/>
                    </a:ext>
                  </a:extLst>
                </a:gridCol>
                <a:gridCol w="2092087">
                  <a:extLst>
                    <a:ext uri="{9D8B030D-6E8A-4147-A177-3AD203B41FA5}">
                      <a16:colId xmlns:a16="http://schemas.microsoft.com/office/drawing/2014/main" val="461484799"/>
                    </a:ext>
                  </a:extLst>
                </a:gridCol>
                <a:gridCol w="701012">
                  <a:extLst>
                    <a:ext uri="{9D8B030D-6E8A-4147-A177-3AD203B41FA5}">
                      <a16:colId xmlns:a16="http://schemas.microsoft.com/office/drawing/2014/main" val="334942342"/>
                    </a:ext>
                  </a:extLst>
                </a:gridCol>
                <a:gridCol w="1478699">
                  <a:extLst>
                    <a:ext uri="{9D8B030D-6E8A-4147-A177-3AD203B41FA5}">
                      <a16:colId xmlns:a16="http://schemas.microsoft.com/office/drawing/2014/main" val="1230374114"/>
                    </a:ext>
                  </a:extLst>
                </a:gridCol>
                <a:gridCol w="1562675">
                  <a:extLst>
                    <a:ext uri="{9D8B030D-6E8A-4147-A177-3AD203B41FA5}">
                      <a16:colId xmlns:a16="http://schemas.microsoft.com/office/drawing/2014/main" val="1507250677"/>
                    </a:ext>
                  </a:extLst>
                </a:gridCol>
                <a:gridCol w="1694115">
                  <a:extLst>
                    <a:ext uri="{9D8B030D-6E8A-4147-A177-3AD203B41FA5}">
                      <a16:colId xmlns:a16="http://schemas.microsoft.com/office/drawing/2014/main" val="3254857526"/>
                    </a:ext>
                  </a:extLst>
                </a:gridCol>
              </a:tblGrid>
              <a:tr h="183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ITEM</a:t>
                      </a: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ITEM  DESCRIPTION</a:t>
                      </a: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UNIT</a:t>
                      </a: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UNIT</a:t>
                      </a: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054" marR="6054" marT="6054" marB="29061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918247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NO.</a:t>
                      </a: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QUANTITIES</a:t>
                      </a: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COST</a:t>
                      </a: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COST </a:t>
                      </a:r>
                    </a:p>
                  </a:txBody>
                  <a:tcPr marL="6054" marR="6054" marT="6054" marB="29061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0363670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558316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Parking Lots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SF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13866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$45.00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$623,970.00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837100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Lighting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EA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$541,000.00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$541,000.00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121511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Fence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LF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1696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$25.00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$42,400.00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564641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Sod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SY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24720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$4.00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$98,880.00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54039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Grade/top soil/sod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SY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20000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$5.50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$110,000.00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982913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Sidewalk/Trail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SY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3528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$40.00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$141,120.00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779142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Basketball Slab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SY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522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$30.00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$15,660.00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549077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Skate Park Slab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SY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600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$30.00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$18,000.00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925422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Playground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EA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$90,000.00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$90,000.00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111926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Pavilion/Restroom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EA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$150,000.00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$150,000.00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212867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Drainage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LS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$30,000.00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$30,000.00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78373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Cabanas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EA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$1,000.00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$5,000.00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775141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Swing Set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Ea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$4,000.00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$4,000.00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0502721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637852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$1,870,030.00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326598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43756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Completed</a:t>
                      </a: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992263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Contingency (15%)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$280,504.50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294945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462606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GRAND TOTAL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$2,150,534.50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27356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807809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Completed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$912,280.00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252737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573294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Remaining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$1,238,254.50 </a:t>
                      </a: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9364218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26128"/>
                  </a:ext>
                </a:extLst>
              </a:tr>
              <a:tr h="18310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4" marR="6054" marT="6054" marB="2906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07121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8" y="0"/>
            <a:ext cx="9456528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211135"/>
      </p:ext>
    </p:extLst>
  </p:cSld>
  <p:clrMapOvr>
    <a:masterClrMapping/>
  </p:clrMapOvr>
  <p:transition>
    <p:pull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33400" y="414010"/>
            <a:ext cx="61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+mj-lt"/>
              </a:rPr>
              <a:t>Bayfront</a:t>
            </a:r>
            <a:r>
              <a:rPr lang="en-US" sz="2800" dirty="0">
                <a:latin typeface="+mj-lt"/>
              </a:rPr>
              <a:t> Peninsula Park Master Plan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7372E0-7561-415C-A2CD-C7EC6E539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237106"/>
              </p:ext>
            </p:extLst>
          </p:nvPr>
        </p:nvGraphicFramePr>
        <p:xfrm>
          <a:off x="533400" y="937230"/>
          <a:ext cx="8077200" cy="5484908"/>
        </p:xfrm>
        <a:graphic>
          <a:graphicData uri="http://schemas.openxmlformats.org/drawingml/2006/table">
            <a:tbl>
              <a:tblPr/>
              <a:tblGrid>
                <a:gridCol w="688031">
                  <a:extLst>
                    <a:ext uri="{9D8B030D-6E8A-4147-A177-3AD203B41FA5}">
                      <a16:colId xmlns:a16="http://schemas.microsoft.com/office/drawing/2014/main" val="855233869"/>
                    </a:ext>
                  </a:extLst>
                </a:gridCol>
                <a:gridCol w="2053345">
                  <a:extLst>
                    <a:ext uri="{9D8B030D-6E8A-4147-A177-3AD203B41FA5}">
                      <a16:colId xmlns:a16="http://schemas.microsoft.com/office/drawing/2014/main" val="88483400"/>
                    </a:ext>
                  </a:extLst>
                </a:gridCol>
                <a:gridCol w="688031">
                  <a:extLst>
                    <a:ext uri="{9D8B030D-6E8A-4147-A177-3AD203B41FA5}">
                      <a16:colId xmlns:a16="http://schemas.microsoft.com/office/drawing/2014/main" val="3445101707"/>
                    </a:ext>
                  </a:extLst>
                </a:gridCol>
                <a:gridCol w="1451315">
                  <a:extLst>
                    <a:ext uri="{9D8B030D-6E8A-4147-A177-3AD203B41FA5}">
                      <a16:colId xmlns:a16="http://schemas.microsoft.com/office/drawing/2014/main" val="25182982"/>
                    </a:ext>
                  </a:extLst>
                </a:gridCol>
                <a:gridCol w="1533736">
                  <a:extLst>
                    <a:ext uri="{9D8B030D-6E8A-4147-A177-3AD203B41FA5}">
                      <a16:colId xmlns:a16="http://schemas.microsoft.com/office/drawing/2014/main" val="4008213459"/>
                    </a:ext>
                  </a:extLst>
                </a:gridCol>
                <a:gridCol w="1662742">
                  <a:extLst>
                    <a:ext uri="{9D8B030D-6E8A-4147-A177-3AD203B41FA5}">
                      <a16:colId xmlns:a16="http://schemas.microsoft.com/office/drawing/2014/main" val="2256543296"/>
                    </a:ext>
                  </a:extLst>
                </a:gridCol>
              </a:tblGrid>
              <a:tr h="210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ITEM</a:t>
                      </a: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ITEM  DESCRIPTION</a:t>
                      </a: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UNIT</a:t>
                      </a: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UNIT</a:t>
                      </a: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753" marR="6753" marT="6753" marB="32414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373039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NO.</a:t>
                      </a: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QUANTITIES</a:t>
                      </a: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COST</a:t>
                      </a: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COST </a:t>
                      </a:r>
                    </a:p>
                  </a:txBody>
                  <a:tcPr marL="6753" marR="6753" marT="6753" marB="32414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937907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121529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Parking Lots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SF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8248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$45.00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$371,160.00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439391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Sidewalk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SY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813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$40.00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$32,520.00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374269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New Pavillion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EA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$200,000.00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$200,000.00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94000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Restroom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EA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$103,000.00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$103,000.00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195843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Boatramp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EA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$500,000.00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$500,000.00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522187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Playground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EA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$100,000.00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$100,000.00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223380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Amphi Theaqter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LS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$100,000.00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$100,000.00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912665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Seal Coat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SY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5950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$3.50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$20,825.00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334046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New Street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SY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$45.00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$90,000.00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900164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Underground Power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651113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&amp; Lighting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LS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$65,000.00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$65,000.00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189210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380557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$1,582,505.00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8008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Complete</a:t>
                      </a: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963010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252199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Contingency (15%)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$237,375.75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370971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377619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GRAND TOTAL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$1,819,880.75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946281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729992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Completed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$968,000.00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361996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517582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Remaining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$851,880.75 </a:t>
                      </a: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461575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3" marR="6753" marT="6753" marB="3241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963343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/>
              <a:t>Utility Fund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2F48EDC-6BE4-4A1F-8F57-7A88F2A8C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501242"/>
              </p:ext>
            </p:extLst>
          </p:nvPr>
        </p:nvGraphicFramePr>
        <p:xfrm>
          <a:off x="457200" y="990600"/>
          <a:ext cx="8229600" cy="5334004"/>
        </p:xfrm>
        <a:graphic>
          <a:graphicData uri="http://schemas.openxmlformats.org/drawingml/2006/table">
            <a:tbl>
              <a:tblPr/>
              <a:tblGrid>
                <a:gridCol w="3305425">
                  <a:extLst>
                    <a:ext uri="{9D8B030D-6E8A-4147-A177-3AD203B41FA5}">
                      <a16:colId xmlns:a16="http://schemas.microsoft.com/office/drawing/2014/main" val="2116363258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1639561179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1282256746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647938977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1885672993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792724549"/>
                    </a:ext>
                  </a:extLst>
                </a:gridCol>
              </a:tblGrid>
              <a:tr h="20515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Project 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FY 2017-2018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FY 2018-2019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FY 2019-2020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FY 2020-2021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FY 2021-2022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009565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212912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l" fontAlgn="b"/>
                      <a:endParaRPr lang="en-US" sz="800" b="0" i="0" u="sng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395706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Water System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0414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Virginia from Main to South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$700,000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892044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Colorado St. from Main to Live Oak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$60,000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469145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Jackson St. Water Line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$165,000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162331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Indianola from Austin to Main/Leona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$200,000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57716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Brookhollow Drive Water Line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996025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Broadway Water Line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$165,000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281130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Live Oak from Commerce to Virginia 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061838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Leon St. Water Line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102756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94335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Water System Subtotals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$760,000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$365,000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$465,000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784391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r" fontAlgn="b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994441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Wastewater System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344678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UV System WWTP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$350,000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030428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Center Street Sewer Line Phase I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4664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Geo. St. from H. League to Arthur/Knipling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$200,000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862757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De Shazor Sewer Line Phase I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993936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De Shazor Sewer Line Phase Il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717438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Upgrade Ann Lift Station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427716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697047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Wastewater Subtotals</a:t>
                      </a:r>
                    </a:p>
                  </a:txBody>
                  <a:tcPr marL="7215" marR="7215" marT="7215" marB="34631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$650,000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$200,000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7215" marR="7215" marT="7215" marB="3463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801587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r" fontAlgn="b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5" marR="7215" marT="7215" marB="3463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93406"/>
                  </a:ext>
                </a:extLst>
              </a:tr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Utility System CIP Fund Totals:</a:t>
                      </a:r>
                    </a:p>
                  </a:txBody>
                  <a:tcPr marL="7215" marR="7215" marT="7215" marB="34631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$1,410,000 </a:t>
                      </a:r>
                    </a:p>
                  </a:txBody>
                  <a:tcPr marL="7215" marR="7215" marT="7215" marB="3463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$565,000 </a:t>
                      </a:r>
                    </a:p>
                  </a:txBody>
                  <a:tcPr marL="7215" marR="7215" marT="7215" marB="3463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$765,000 </a:t>
                      </a:r>
                    </a:p>
                  </a:txBody>
                  <a:tcPr marL="7215" marR="7215" marT="7215" marB="3463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 $600,000 </a:t>
                      </a:r>
                    </a:p>
                  </a:txBody>
                  <a:tcPr marL="7215" marR="7215" marT="7215" marB="3463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00" b="1" i="0" u="none" strike="noStrike" dirty="0">
                          <a:effectLst/>
                          <a:latin typeface="Calibri" panose="020F0502020204030204" pitchFamily="34" charset="0"/>
                        </a:rPr>
                        <a:t> $650,000 </a:t>
                      </a:r>
                    </a:p>
                  </a:txBody>
                  <a:tcPr marL="7215" marR="7215" marT="7215" marB="3463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2816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Utility Fund- Funding Sources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2DF55DC-7EC7-4E6F-804E-1D281C4B9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929050"/>
              </p:ext>
            </p:extLst>
          </p:nvPr>
        </p:nvGraphicFramePr>
        <p:xfrm>
          <a:off x="3733800" y="1143000"/>
          <a:ext cx="4953000" cy="44577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87930004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78595267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51122729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80812301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24411832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2017-2018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FY 2018-2019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2019-2020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2020-2021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2021-2022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87321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 dirty="0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234931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FBA671-4131-471F-8C87-30F9162BF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044789"/>
              </p:ext>
            </p:extLst>
          </p:nvPr>
        </p:nvGraphicFramePr>
        <p:xfrm>
          <a:off x="457200" y="1588770"/>
          <a:ext cx="8229600" cy="3321206"/>
        </p:xfrm>
        <a:graphic>
          <a:graphicData uri="http://schemas.openxmlformats.org/drawingml/2006/table">
            <a:tbl>
              <a:tblPr/>
              <a:tblGrid>
                <a:gridCol w="3305425">
                  <a:extLst>
                    <a:ext uri="{9D8B030D-6E8A-4147-A177-3AD203B41FA5}">
                      <a16:colId xmlns:a16="http://schemas.microsoft.com/office/drawing/2014/main" val="2006119019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1808391923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129920776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1480149990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1209698459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2419539135"/>
                    </a:ext>
                  </a:extLst>
                </a:gridCol>
              </a:tblGrid>
              <a:tr h="474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Utility System CIP Fund Totals: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$1,410,000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$565,000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$765,000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$600,000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$650,000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429225"/>
                  </a:ext>
                </a:extLst>
              </a:tr>
              <a:tr h="47445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474298"/>
                  </a:ext>
                </a:extLst>
              </a:tr>
              <a:tr h="474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effectLst/>
                          <a:latin typeface="Calibri" panose="020F0502020204030204" pitchFamily="34" charset="0"/>
                        </a:rPr>
                        <a:t>Funding Source: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964874"/>
                  </a:ext>
                </a:extLst>
              </a:tr>
              <a:tr h="474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Operating Budget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168673"/>
                  </a:ext>
                </a:extLst>
              </a:tr>
              <a:tr h="474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41815"/>
                  </a:ext>
                </a:extLst>
              </a:tr>
              <a:tr h="474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Depreciation Reserves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$1,160,000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$565,000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$765,000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$600,000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$600,000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715194"/>
                  </a:ext>
                </a:extLst>
              </a:tr>
              <a:tr h="474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Total Resources Planned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$1,410,000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$565,000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$765,000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$600,000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$600,000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881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4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932688"/>
          </a:xfrm>
        </p:spPr>
        <p:txBody>
          <a:bodyPr/>
          <a:lstStyle/>
          <a:p>
            <a:r>
              <a:rPr lang="en-US" dirty="0"/>
              <a:t>Water Capital Plan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6B95BE-38E7-43DA-A5E3-62209CE27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258116"/>
              </p:ext>
            </p:extLst>
          </p:nvPr>
        </p:nvGraphicFramePr>
        <p:xfrm>
          <a:off x="304800" y="1389889"/>
          <a:ext cx="8229599" cy="4401306"/>
        </p:xfrm>
        <a:graphic>
          <a:graphicData uri="http://schemas.openxmlformats.org/drawingml/2006/table">
            <a:tbl>
              <a:tblPr/>
              <a:tblGrid>
                <a:gridCol w="3305424">
                  <a:extLst>
                    <a:ext uri="{9D8B030D-6E8A-4147-A177-3AD203B41FA5}">
                      <a16:colId xmlns:a16="http://schemas.microsoft.com/office/drawing/2014/main" val="375089600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766106258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530577480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388387318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2050813236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2022783515"/>
                    </a:ext>
                  </a:extLst>
                </a:gridCol>
              </a:tblGrid>
              <a:tr h="33856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Project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2017-2018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2018-2019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2019-2020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2020-2021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2021-2022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667193"/>
                  </a:ext>
                </a:extLst>
              </a:tr>
              <a:tr h="33856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07490"/>
                  </a:ext>
                </a:extLst>
              </a:tr>
              <a:tr h="338562">
                <a:tc>
                  <a:txBody>
                    <a:bodyPr/>
                    <a:lstStyle/>
                    <a:p>
                      <a:pPr algn="l" fontAlgn="b"/>
                      <a:endParaRPr lang="en-US" sz="1100" b="0" i="0" u="sng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92670"/>
                  </a:ext>
                </a:extLst>
              </a:tr>
              <a:tr h="338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Virginia from Main to South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$700,000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82778"/>
                  </a:ext>
                </a:extLst>
              </a:tr>
              <a:tr h="338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Colorado St. from Main to Live Oak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$60,000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861466"/>
                  </a:ext>
                </a:extLst>
              </a:tr>
              <a:tr h="338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Jackson St. Water Line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$165,000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835517"/>
                  </a:ext>
                </a:extLst>
              </a:tr>
              <a:tr h="338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Indianola from Austin to Main/Leona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618531"/>
                  </a:ext>
                </a:extLst>
              </a:tr>
              <a:tr h="338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Brookhollow Drive Water Line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372558"/>
                  </a:ext>
                </a:extLst>
              </a:tr>
              <a:tr h="338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Broadway Water Line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$165,000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356859"/>
                  </a:ext>
                </a:extLst>
              </a:tr>
              <a:tr h="338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Live Oak from Commerce to Virginia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597423"/>
                  </a:ext>
                </a:extLst>
              </a:tr>
              <a:tr h="338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Leon St. Water Line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020992"/>
                  </a:ext>
                </a:extLst>
              </a:tr>
              <a:tr h="338562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679549"/>
                  </a:ext>
                </a:extLst>
              </a:tr>
              <a:tr h="33856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Water System Subtotals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$760,000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$365,000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$465,000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96245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79" y="940324"/>
            <a:ext cx="8839200" cy="5538788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86400" y="228599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WATER PROJECTS</a:t>
            </a:r>
            <a:endParaRPr lang="en-US" b="1" dirty="0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 rot="13985066" flipV="1">
            <a:off x="5880108" y="4242673"/>
            <a:ext cx="2346156" cy="60012"/>
          </a:xfrm>
          <a:prstGeom prst="rect">
            <a:avLst/>
          </a:prstGeom>
          <a:solidFill>
            <a:srgbClr val="7030A0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2467848" y="1963906"/>
            <a:ext cx="3856752" cy="1376912"/>
          </a:xfrm>
          <a:custGeom>
            <a:avLst/>
            <a:gdLst>
              <a:gd name="connsiteX0" fmla="*/ 0 w 1668463"/>
              <a:gd name="connsiteY0" fmla="*/ 0 h 1241740"/>
              <a:gd name="connsiteX1" fmla="*/ 1668463 w 1668463"/>
              <a:gd name="connsiteY1" fmla="*/ 0 h 1241740"/>
              <a:gd name="connsiteX2" fmla="*/ 1668463 w 1668463"/>
              <a:gd name="connsiteY2" fmla="*/ 1241740 h 1241740"/>
              <a:gd name="connsiteX3" fmla="*/ 0 w 1668463"/>
              <a:gd name="connsiteY3" fmla="*/ 1241740 h 1241740"/>
              <a:gd name="connsiteX4" fmla="*/ 0 w 1668463"/>
              <a:gd name="connsiteY4" fmla="*/ 0 h 1241740"/>
              <a:gd name="connsiteX0" fmla="*/ 1752353 w 1668463"/>
              <a:gd name="connsiteY0" fmla="*/ 134865 h 1241740"/>
              <a:gd name="connsiteX1" fmla="*/ 3059160 w 1668463"/>
              <a:gd name="connsiteY1" fmla="*/ 134865 h 1241740"/>
              <a:gd name="connsiteX2" fmla="*/ 3856752 w 1668463"/>
              <a:gd name="connsiteY2" fmla="*/ 1585267 h 1241740"/>
              <a:gd name="connsiteX0" fmla="*/ 0 w 3856752"/>
              <a:gd name="connsiteY0" fmla="*/ 0 h 1585267"/>
              <a:gd name="connsiteX1" fmla="*/ 1668463 w 3856752"/>
              <a:gd name="connsiteY1" fmla="*/ 0 h 1585267"/>
              <a:gd name="connsiteX2" fmla="*/ 1668463 w 3856752"/>
              <a:gd name="connsiteY2" fmla="*/ 1241740 h 1585267"/>
              <a:gd name="connsiteX3" fmla="*/ 0 w 3856752"/>
              <a:gd name="connsiteY3" fmla="*/ 1241740 h 1585267"/>
              <a:gd name="connsiteX4" fmla="*/ 0 w 3856752"/>
              <a:gd name="connsiteY4" fmla="*/ 0 h 1585267"/>
              <a:gd name="connsiteX0" fmla="*/ 1752353 w 3856752"/>
              <a:gd name="connsiteY0" fmla="*/ 134865 h 1585267"/>
              <a:gd name="connsiteX1" fmla="*/ 3059160 w 3856752"/>
              <a:gd name="connsiteY1" fmla="*/ 134865 h 1585267"/>
              <a:gd name="connsiteX2" fmla="*/ 3167406 w 3856752"/>
              <a:gd name="connsiteY2" fmla="*/ 334042 h 1585267"/>
              <a:gd name="connsiteX3" fmla="*/ 3856752 w 3856752"/>
              <a:gd name="connsiteY3" fmla="*/ 1585267 h 1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6752" h="1585267" extrusionOk="0">
                <a:moveTo>
                  <a:pt x="0" y="0"/>
                </a:moveTo>
                <a:lnTo>
                  <a:pt x="1668463" y="0"/>
                </a:lnTo>
                <a:lnTo>
                  <a:pt x="1668463" y="1241740"/>
                </a:lnTo>
                <a:lnTo>
                  <a:pt x="0" y="1241740"/>
                </a:lnTo>
                <a:lnTo>
                  <a:pt x="0" y="0"/>
                </a:lnTo>
                <a:close/>
              </a:path>
              <a:path w="3856752" h="1585267" fill="none" extrusionOk="0">
                <a:moveTo>
                  <a:pt x="1752353" y="134865"/>
                </a:moveTo>
                <a:lnTo>
                  <a:pt x="3059160" y="134865"/>
                </a:lnTo>
                <a:cubicBezTo>
                  <a:pt x="3101527" y="213826"/>
                  <a:pt x="3125039" y="255081"/>
                  <a:pt x="3167406" y="334042"/>
                </a:cubicBezTo>
                <a:lnTo>
                  <a:pt x="3856752" y="1585267"/>
                </a:lnTo>
              </a:path>
            </a:pathLst>
          </a:cu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538343" y="2005415"/>
            <a:ext cx="16653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FY 2017-2018            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Virginia Street Waterline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$700,000</a:t>
            </a:r>
          </a:p>
        </p:txBody>
      </p:sp>
    </p:spTree>
    <p:extLst>
      <p:ext uri="{BB962C8B-B14F-4D97-AF65-F5344CB8AC3E}">
        <p14:creationId xmlns:p14="http://schemas.microsoft.com/office/powerpoint/2010/main" val="3365157332"/>
      </p:ext>
    </p:extLst>
  </p:cSld>
  <p:clrMapOvr>
    <a:masterClrMapping/>
  </p:clrMapOvr>
  <p:transition spd="slow">
    <p:cover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49" y="914400"/>
            <a:ext cx="8839200" cy="5538788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86400" y="228599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WATER PROJECTS</a:t>
            </a:r>
            <a:endParaRPr lang="en-US" b="1" dirty="0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 rot="13985066" flipV="1">
            <a:off x="5902215" y="3701097"/>
            <a:ext cx="330067" cy="61345"/>
          </a:xfrm>
          <a:prstGeom prst="rect">
            <a:avLst/>
          </a:prstGeom>
          <a:solidFill>
            <a:srgbClr val="FF0000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2112171" y="2225148"/>
            <a:ext cx="3856752" cy="1376912"/>
          </a:xfrm>
          <a:custGeom>
            <a:avLst/>
            <a:gdLst>
              <a:gd name="connsiteX0" fmla="*/ 0 w 1668463"/>
              <a:gd name="connsiteY0" fmla="*/ 0 h 1241740"/>
              <a:gd name="connsiteX1" fmla="*/ 1668463 w 1668463"/>
              <a:gd name="connsiteY1" fmla="*/ 0 h 1241740"/>
              <a:gd name="connsiteX2" fmla="*/ 1668463 w 1668463"/>
              <a:gd name="connsiteY2" fmla="*/ 1241740 h 1241740"/>
              <a:gd name="connsiteX3" fmla="*/ 0 w 1668463"/>
              <a:gd name="connsiteY3" fmla="*/ 1241740 h 1241740"/>
              <a:gd name="connsiteX4" fmla="*/ 0 w 1668463"/>
              <a:gd name="connsiteY4" fmla="*/ 0 h 1241740"/>
              <a:gd name="connsiteX0" fmla="*/ 1752353 w 1668463"/>
              <a:gd name="connsiteY0" fmla="*/ 134865 h 1241740"/>
              <a:gd name="connsiteX1" fmla="*/ 3059160 w 1668463"/>
              <a:gd name="connsiteY1" fmla="*/ 134865 h 1241740"/>
              <a:gd name="connsiteX2" fmla="*/ 3856752 w 1668463"/>
              <a:gd name="connsiteY2" fmla="*/ 1585267 h 1241740"/>
              <a:gd name="connsiteX0" fmla="*/ 0 w 3856752"/>
              <a:gd name="connsiteY0" fmla="*/ 0 h 1585267"/>
              <a:gd name="connsiteX1" fmla="*/ 1668463 w 3856752"/>
              <a:gd name="connsiteY1" fmla="*/ 0 h 1585267"/>
              <a:gd name="connsiteX2" fmla="*/ 1668463 w 3856752"/>
              <a:gd name="connsiteY2" fmla="*/ 1241740 h 1585267"/>
              <a:gd name="connsiteX3" fmla="*/ 0 w 3856752"/>
              <a:gd name="connsiteY3" fmla="*/ 1241740 h 1585267"/>
              <a:gd name="connsiteX4" fmla="*/ 0 w 3856752"/>
              <a:gd name="connsiteY4" fmla="*/ 0 h 1585267"/>
              <a:gd name="connsiteX0" fmla="*/ 1752353 w 3856752"/>
              <a:gd name="connsiteY0" fmla="*/ 134865 h 1585267"/>
              <a:gd name="connsiteX1" fmla="*/ 3059160 w 3856752"/>
              <a:gd name="connsiteY1" fmla="*/ 134865 h 1585267"/>
              <a:gd name="connsiteX2" fmla="*/ 3167406 w 3856752"/>
              <a:gd name="connsiteY2" fmla="*/ 334042 h 1585267"/>
              <a:gd name="connsiteX3" fmla="*/ 3856752 w 3856752"/>
              <a:gd name="connsiteY3" fmla="*/ 1585267 h 1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6752" h="1585267" extrusionOk="0">
                <a:moveTo>
                  <a:pt x="0" y="0"/>
                </a:moveTo>
                <a:lnTo>
                  <a:pt x="1668463" y="0"/>
                </a:lnTo>
                <a:lnTo>
                  <a:pt x="1668463" y="1241740"/>
                </a:lnTo>
                <a:lnTo>
                  <a:pt x="0" y="1241740"/>
                </a:lnTo>
                <a:lnTo>
                  <a:pt x="0" y="0"/>
                </a:lnTo>
                <a:close/>
              </a:path>
              <a:path w="3856752" h="1585267" fill="none" extrusionOk="0">
                <a:moveTo>
                  <a:pt x="1752353" y="134865"/>
                </a:moveTo>
                <a:lnTo>
                  <a:pt x="3059160" y="134865"/>
                </a:lnTo>
                <a:cubicBezTo>
                  <a:pt x="3101527" y="213826"/>
                  <a:pt x="3125039" y="255081"/>
                  <a:pt x="3167406" y="334042"/>
                </a:cubicBezTo>
                <a:lnTo>
                  <a:pt x="3856752" y="1585267"/>
                </a:lnTo>
              </a:path>
            </a:pathLst>
          </a:custGeom>
          <a:solidFill>
            <a:srgbClr val="FF000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112171" y="2225148"/>
            <a:ext cx="166532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FY 2017-2018            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Colorado St Waterline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Main to Live Oak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$60,000</a:t>
            </a:r>
          </a:p>
        </p:txBody>
      </p:sp>
    </p:spTree>
    <p:extLst>
      <p:ext uri="{BB962C8B-B14F-4D97-AF65-F5344CB8AC3E}">
        <p14:creationId xmlns:p14="http://schemas.microsoft.com/office/powerpoint/2010/main" val="852380386"/>
      </p:ext>
    </p:extLst>
  </p:cSld>
  <p:clrMapOvr>
    <a:masterClrMapping/>
  </p:clrMapOvr>
  <p:transition spd="slow">
    <p:cover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27889"/>
            <a:ext cx="8151812" cy="557847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486400" y="2286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WASTEWATER PROJECTS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5"/>
          <p:cNvSpPr>
            <a:spLocks/>
          </p:cNvSpPr>
          <p:nvPr/>
        </p:nvSpPr>
        <p:spPr bwMode="auto">
          <a:xfrm>
            <a:off x="1676400" y="3631345"/>
            <a:ext cx="1516063" cy="1042987"/>
          </a:xfrm>
          <a:prstGeom prst="borderCallout2">
            <a:avLst>
              <a:gd name="adj1" fmla="val 10958"/>
              <a:gd name="adj2" fmla="val 105028"/>
              <a:gd name="adj3" fmla="val 10958"/>
              <a:gd name="adj4" fmla="val 161153"/>
              <a:gd name="adj5" fmla="val 109684"/>
              <a:gd name="adj6" fmla="val 324651"/>
            </a:avLst>
          </a:prstGeom>
          <a:solidFill>
            <a:srgbClr val="92D05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27993" y="3643964"/>
            <a:ext cx="14128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FY 2018-2019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Jackson Street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Waterline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$165,000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 rot="18705601">
            <a:off x="6221209" y="4910903"/>
            <a:ext cx="774700" cy="69654"/>
          </a:xfrm>
          <a:prstGeom prst="rect">
            <a:avLst/>
          </a:prstGeom>
          <a:solidFill>
            <a:srgbClr val="92D05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18722803">
            <a:off x="5103943" y="6162235"/>
            <a:ext cx="626581" cy="69516"/>
          </a:xfrm>
          <a:prstGeom prst="rect">
            <a:avLst/>
          </a:prstGeom>
          <a:solidFill>
            <a:srgbClr val="92D05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 rot="13318183">
            <a:off x="3616154" y="1494772"/>
            <a:ext cx="551387" cy="53441"/>
          </a:xfrm>
          <a:prstGeom prst="rect">
            <a:avLst/>
          </a:prstGeom>
          <a:solidFill>
            <a:srgbClr val="FFC00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 rot="13315337" flipV="1">
            <a:off x="3361255" y="1643109"/>
            <a:ext cx="608406" cy="48939"/>
          </a:xfrm>
          <a:prstGeom prst="rect">
            <a:avLst/>
          </a:prstGeom>
          <a:solidFill>
            <a:srgbClr val="FFC00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" name="Elbow Connector 2"/>
          <p:cNvCxnSpPr/>
          <p:nvPr/>
        </p:nvCxnSpPr>
        <p:spPr>
          <a:xfrm>
            <a:off x="3192463" y="4633594"/>
            <a:ext cx="2065337" cy="1563399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4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 Five Year Capital Plan Summary</a:t>
            </a:r>
            <a:br>
              <a:rPr lang="en-US" dirty="0"/>
            </a:br>
            <a:r>
              <a:rPr lang="en-US" sz="2400" dirty="0">
                <a:solidFill>
                  <a:srgbClr val="FF0000"/>
                </a:solidFill>
              </a:rPr>
              <a:t>CITY WIDE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E120A4-0E3B-4F6E-8408-8F1C68DF2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668580"/>
              </p:ext>
            </p:extLst>
          </p:nvPr>
        </p:nvGraphicFramePr>
        <p:xfrm>
          <a:off x="533400" y="1325562"/>
          <a:ext cx="8229597" cy="5159130"/>
        </p:xfrm>
        <a:graphic>
          <a:graphicData uri="http://schemas.openxmlformats.org/drawingml/2006/table">
            <a:tbl>
              <a:tblPr/>
              <a:tblGrid>
                <a:gridCol w="3184244">
                  <a:extLst>
                    <a:ext uri="{9D8B030D-6E8A-4147-A177-3AD203B41FA5}">
                      <a16:colId xmlns:a16="http://schemas.microsoft.com/office/drawing/2014/main" val="1845358589"/>
                    </a:ext>
                  </a:extLst>
                </a:gridCol>
                <a:gridCol w="948730">
                  <a:extLst>
                    <a:ext uri="{9D8B030D-6E8A-4147-A177-3AD203B41FA5}">
                      <a16:colId xmlns:a16="http://schemas.microsoft.com/office/drawing/2014/main" val="981820610"/>
                    </a:ext>
                  </a:extLst>
                </a:gridCol>
                <a:gridCol w="948730">
                  <a:extLst>
                    <a:ext uri="{9D8B030D-6E8A-4147-A177-3AD203B41FA5}">
                      <a16:colId xmlns:a16="http://schemas.microsoft.com/office/drawing/2014/main" val="2479133697"/>
                    </a:ext>
                  </a:extLst>
                </a:gridCol>
                <a:gridCol w="948730">
                  <a:extLst>
                    <a:ext uri="{9D8B030D-6E8A-4147-A177-3AD203B41FA5}">
                      <a16:colId xmlns:a16="http://schemas.microsoft.com/office/drawing/2014/main" val="1237356361"/>
                    </a:ext>
                  </a:extLst>
                </a:gridCol>
                <a:gridCol w="948730">
                  <a:extLst>
                    <a:ext uri="{9D8B030D-6E8A-4147-A177-3AD203B41FA5}">
                      <a16:colId xmlns:a16="http://schemas.microsoft.com/office/drawing/2014/main" val="3498936383"/>
                    </a:ext>
                  </a:extLst>
                </a:gridCol>
                <a:gridCol w="1250433">
                  <a:extLst>
                    <a:ext uri="{9D8B030D-6E8A-4147-A177-3AD203B41FA5}">
                      <a16:colId xmlns:a16="http://schemas.microsoft.com/office/drawing/2014/main" val="3733642346"/>
                    </a:ext>
                  </a:extLst>
                </a:gridCol>
              </a:tblGrid>
              <a:tr h="38627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2017-2018</a:t>
                      </a: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2018-2019</a:t>
                      </a: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2019-2020</a:t>
                      </a: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2020-2021</a:t>
                      </a: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2021-2022</a:t>
                      </a: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592778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l" fontAlgn="b"/>
                      <a:endParaRPr lang="en-US" sz="1000" b="0" i="0" u="sng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669561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l" fontAlgn="b"/>
                      <a:endParaRPr lang="en-US" sz="1000" b="0" i="0" u="sng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813184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42498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GENERAL FUND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548976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STREETS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$650,000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$550,000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$1,300,000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$150,000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$150,000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282699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PARKS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656541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Total General Fund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$900,000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$800,000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$1,300,000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670340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035400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UTILITY FUND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515952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$760,000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$365,000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$465,000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254928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WASTEWATER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$650,000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$200,000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70314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Totals Utility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$1,410,000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$565,000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$765,000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$600,000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$650,000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265793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852719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932225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LIGHTHOUSE BEACH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$60,000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532497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24496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36721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PORT COMMISSION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$2,250,000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63875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8972964"/>
                  </a:ext>
                </a:extLst>
              </a:tr>
              <a:tr h="21932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Totals: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$2,610,000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$1,425,000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$4,365,000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$1,050,000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$1,100,000 </a:t>
                      </a:r>
                    </a:p>
                  </a:txBody>
                  <a:tcPr marL="8245" marR="8245" marT="8245" marB="39574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220084"/>
                  </a:ext>
                </a:extLst>
              </a:tr>
              <a:tr h="386275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Five-Year Total</a:t>
                      </a: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$10,550,000.00 </a:t>
                      </a:r>
                    </a:p>
                  </a:txBody>
                  <a:tcPr marL="8245" marR="8245" marT="8245" marB="39574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19349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1041"/>
            <a:ext cx="8839200" cy="5538788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86400" y="228599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WATER PROJECTS</a:t>
            </a:r>
            <a:endParaRPr lang="en-US" b="1" dirty="0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 rot="13985066" flipV="1">
            <a:off x="4677231" y="4871460"/>
            <a:ext cx="975385" cy="71419"/>
          </a:xfrm>
          <a:prstGeom prst="rect">
            <a:avLst/>
          </a:prstGeom>
          <a:solidFill>
            <a:srgbClr val="92D050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6"/>
          <p:cNvSpPr>
            <a:spLocks/>
          </p:cNvSpPr>
          <p:nvPr/>
        </p:nvSpPr>
        <p:spPr bwMode="auto">
          <a:xfrm>
            <a:off x="1371600" y="2596356"/>
            <a:ext cx="1558925" cy="1017587"/>
          </a:xfrm>
          <a:prstGeom prst="borderCallout2">
            <a:avLst>
              <a:gd name="adj1" fmla="val 11231"/>
              <a:gd name="adj2" fmla="val 104889"/>
              <a:gd name="adj3" fmla="val 11231"/>
              <a:gd name="adj4" fmla="val 153667"/>
              <a:gd name="adj5" fmla="val 188799"/>
              <a:gd name="adj6" fmla="val 244481"/>
            </a:avLst>
          </a:prstGeom>
          <a:solidFill>
            <a:srgbClr val="92D05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 rot="8591567" flipV="1">
            <a:off x="5219740" y="4724108"/>
            <a:ext cx="533316" cy="76784"/>
          </a:xfrm>
          <a:prstGeom prst="rect">
            <a:avLst/>
          </a:prstGeom>
          <a:solidFill>
            <a:srgbClr val="92D050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371600" y="2590659"/>
            <a:ext cx="15589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FY 2018-2019            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Indianola /Leona Waterline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$200,000</a:t>
            </a:r>
          </a:p>
        </p:txBody>
      </p:sp>
    </p:spTree>
    <p:extLst>
      <p:ext uri="{BB962C8B-B14F-4D97-AF65-F5344CB8AC3E}">
        <p14:creationId xmlns:p14="http://schemas.microsoft.com/office/powerpoint/2010/main" val="2732473697"/>
      </p:ext>
    </p:extLst>
  </p:cSld>
  <p:clrMapOvr>
    <a:masterClrMapping/>
  </p:clrMapOvr>
  <p:transition spd="slow">
    <p:cover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9"/>
          <p:cNvPicPr>
            <a:picLocks noChangeAspect="1" noChangeArrowheads="1"/>
          </p:cNvPicPr>
          <p:nvPr/>
        </p:nvPicPr>
        <p:blipFill>
          <a:blip r:embed="rId2" cstate="print"/>
          <a:srcRect l="28003" t="25316" r="10287" b="6563"/>
          <a:stretch>
            <a:fillRect/>
          </a:stretch>
        </p:blipFill>
        <p:spPr bwMode="auto">
          <a:xfrm>
            <a:off x="296863" y="717550"/>
            <a:ext cx="8594725" cy="5783263"/>
          </a:xfrm>
          <a:prstGeom prst="rect">
            <a:avLst/>
          </a:prstGeom>
          <a:solidFill>
            <a:srgbClr val="00B0F0"/>
          </a:solidFill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86400" y="228600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/>
              <a:t>WATER PROJECTS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4" name="AutoShape 5"/>
          <p:cNvSpPr>
            <a:spLocks/>
          </p:cNvSpPr>
          <p:nvPr/>
        </p:nvSpPr>
        <p:spPr bwMode="auto">
          <a:xfrm>
            <a:off x="6604000" y="1838325"/>
            <a:ext cx="1516063" cy="1166813"/>
          </a:xfrm>
          <a:prstGeom prst="borderCallout2">
            <a:avLst>
              <a:gd name="adj1" fmla="val 9796"/>
              <a:gd name="adj2" fmla="val -5028"/>
              <a:gd name="adj3" fmla="val 9796"/>
              <a:gd name="adj4" fmla="val -76440"/>
              <a:gd name="adj5" fmla="val 146532"/>
              <a:gd name="adj6" fmla="val -149213"/>
            </a:avLst>
          </a:prstGeom>
          <a:solidFill>
            <a:srgbClr val="00B0F0">
              <a:alpha val="43137"/>
            </a:srgbClr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588125" y="1985963"/>
            <a:ext cx="15255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latin typeface="Calibri" pitchFamily="34" charset="0"/>
              </a:rPr>
              <a:t>FY 2019-2020</a:t>
            </a:r>
          </a:p>
          <a:p>
            <a:pPr>
              <a:spcBef>
                <a:spcPct val="50000"/>
              </a:spcBef>
            </a:pPr>
            <a:r>
              <a:rPr lang="en-US" sz="1400" b="1" dirty="0" err="1">
                <a:latin typeface="Calibri" pitchFamily="34" charset="0"/>
              </a:rPr>
              <a:t>Brookhollow</a:t>
            </a:r>
            <a:r>
              <a:rPr lang="en-US" sz="1400" b="1" dirty="0">
                <a:latin typeface="Calibri" pitchFamily="34" charset="0"/>
              </a:rPr>
              <a:t> DR</a:t>
            </a:r>
          </a:p>
          <a:p>
            <a:pPr>
              <a:spcBef>
                <a:spcPct val="50000"/>
              </a:spcBef>
            </a:pPr>
            <a:r>
              <a:rPr lang="en-US" sz="1400" b="1" dirty="0">
                <a:latin typeface="Calibri" pitchFamily="34" charset="0"/>
              </a:rPr>
              <a:t>$ 300,000</a:t>
            </a:r>
          </a:p>
        </p:txBody>
      </p:sp>
      <p:sp>
        <p:nvSpPr>
          <p:cNvPr id="2056" name="Freeform 45"/>
          <p:cNvSpPr>
            <a:spLocks/>
          </p:cNvSpPr>
          <p:nvPr/>
        </p:nvSpPr>
        <p:spPr bwMode="auto">
          <a:xfrm>
            <a:off x="3257550" y="2486025"/>
            <a:ext cx="2105025" cy="2695575"/>
          </a:xfrm>
          <a:custGeom>
            <a:avLst/>
            <a:gdLst>
              <a:gd name="T0" fmla="*/ 0 w 1326"/>
              <a:gd name="T1" fmla="*/ 0 h 1698"/>
              <a:gd name="T2" fmla="*/ 438 w 1326"/>
              <a:gd name="T3" fmla="*/ 378 h 1698"/>
              <a:gd name="T4" fmla="*/ 534 w 1326"/>
              <a:gd name="T5" fmla="*/ 477 h 1698"/>
              <a:gd name="T6" fmla="*/ 603 w 1326"/>
              <a:gd name="T7" fmla="*/ 588 h 1698"/>
              <a:gd name="T8" fmla="*/ 732 w 1326"/>
              <a:gd name="T9" fmla="*/ 924 h 1698"/>
              <a:gd name="T10" fmla="*/ 843 w 1326"/>
              <a:gd name="T11" fmla="*/ 1242 h 1698"/>
              <a:gd name="T12" fmla="*/ 906 w 1326"/>
              <a:gd name="T13" fmla="*/ 1455 h 1698"/>
              <a:gd name="T14" fmla="*/ 966 w 1326"/>
              <a:gd name="T15" fmla="*/ 1509 h 1698"/>
              <a:gd name="T16" fmla="*/ 1140 w 1326"/>
              <a:gd name="T17" fmla="*/ 1545 h 1698"/>
              <a:gd name="T18" fmla="*/ 1326 w 1326"/>
              <a:gd name="T19" fmla="*/ 1650 h 1698"/>
              <a:gd name="T20" fmla="*/ 1302 w 1326"/>
              <a:gd name="T21" fmla="*/ 1698 h 1698"/>
              <a:gd name="T22" fmla="*/ 1104 w 1326"/>
              <a:gd name="T23" fmla="*/ 1596 h 1698"/>
              <a:gd name="T24" fmla="*/ 963 w 1326"/>
              <a:gd name="T25" fmla="*/ 1563 h 1698"/>
              <a:gd name="T26" fmla="*/ 897 w 1326"/>
              <a:gd name="T27" fmla="*/ 1533 h 1698"/>
              <a:gd name="T28" fmla="*/ 858 w 1326"/>
              <a:gd name="T29" fmla="*/ 1485 h 1698"/>
              <a:gd name="T30" fmla="*/ 660 w 1326"/>
              <a:gd name="T31" fmla="*/ 894 h 1698"/>
              <a:gd name="T32" fmla="*/ 570 w 1326"/>
              <a:gd name="T33" fmla="*/ 642 h 1698"/>
              <a:gd name="T34" fmla="*/ 495 w 1326"/>
              <a:gd name="T35" fmla="*/ 522 h 1698"/>
              <a:gd name="T36" fmla="*/ 381 w 1326"/>
              <a:gd name="T37" fmla="*/ 402 h 1698"/>
              <a:gd name="T38" fmla="*/ 141 w 1326"/>
              <a:gd name="T39" fmla="*/ 180 h 1698"/>
              <a:gd name="T40" fmla="*/ 0 w 1326"/>
              <a:gd name="T41" fmla="*/ 63 h 1698"/>
              <a:gd name="T42" fmla="*/ 21 w 1326"/>
              <a:gd name="T43" fmla="*/ 12 h 1698"/>
              <a:gd name="T44" fmla="*/ 54 w 1326"/>
              <a:gd name="T45" fmla="*/ 51 h 1698"/>
              <a:gd name="T46" fmla="*/ 84 w 1326"/>
              <a:gd name="T47" fmla="*/ 72 h 1698"/>
              <a:gd name="T48" fmla="*/ 21 w 1326"/>
              <a:gd name="T49" fmla="*/ 21 h 169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26"/>
              <a:gd name="T76" fmla="*/ 0 h 1698"/>
              <a:gd name="T77" fmla="*/ 1326 w 1326"/>
              <a:gd name="T78" fmla="*/ 1698 h 169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26" h="1698">
                <a:moveTo>
                  <a:pt x="0" y="0"/>
                </a:moveTo>
                <a:lnTo>
                  <a:pt x="438" y="378"/>
                </a:lnTo>
                <a:lnTo>
                  <a:pt x="534" y="477"/>
                </a:lnTo>
                <a:lnTo>
                  <a:pt x="603" y="588"/>
                </a:lnTo>
                <a:lnTo>
                  <a:pt x="732" y="924"/>
                </a:lnTo>
                <a:lnTo>
                  <a:pt x="843" y="1242"/>
                </a:lnTo>
                <a:lnTo>
                  <a:pt x="906" y="1455"/>
                </a:lnTo>
                <a:lnTo>
                  <a:pt x="966" y="1509"/>
                </a:lnTo>
                <a:lnTo>
                  <a:pt x="1140" y="1545"/>
                </a:lnTo>
                <a:lnTo>
                  <a:pt x="1326" y="1650"/>
                </a:lnTo>
                <a:lnTo>
                  <a:pt x="1302" y="1698"/>
                </a:lnTo>
                <a:lnTo>
                  <a:pt x="1104" y="1596"/>
                </a:lnTo>
                <a:lnTo>
                  <a:pt x="963" y="1563"/>
                </a:lnTo>
                <a:lnTo>
                  <a:pt x="897" y="1533"/>
                </a:lnTo>
                <a:lnTo>
                  <a:pt x="858" y="1485"/>
                </a:lnTo>
                <a:lnTo>
                  <a:pt x="660" y="894"/>
                </a:lnTo>
                <a:lnTo>
                  <a:pt x="570" y="642"/>
                </a:lnTo>
                <a:lnTo>
                  <a:pt x="495" y="522"/>
                </a:lnTo>
                <a:lnTo>
                  <a:pt x="381" y="402"/>
                </a:lnTo>
                <a:lnTo>
                  <a:pt x="141" y="180"/>
                </a:lnTo>
                <a:lnTo>
                  <a:pt x="0" y="63"/>
                </a:lnTo>
                <a:lnTo>
                  <a:pt x="21" y="12"/>
                </a:lnTo>
                <a:lnTo>
                  <a:pt x="54" y="51"/>
                </a:lnTo>
                <a:lnTo>
                  <a:pt x="84" y="72"/>
                </a:lnTo>
                <a:lnTo>
                  <a:pt x="21" y="21"/>
                </a:lnTo>
              </a:path>
            </a:pathLst>
          </a:custGeom>
          <a:solidFill>
            <a:srgbClr val="00B0F0">
              <a:alpha val="2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36053" r="26003" b="3113"/>
          <a:stretch>
            <a:fillRect/>
          </a:stretch>
        </p:blipFill>
        <p:spPr bwMode="auto">
          <a:xfrm>
            <a:off x="291306" y="1184275"/>
            <a:ext cx="8555037" cy="4476750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86400" y="228600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WATER PROJECTS</a:t>
            </a:r>
            <a:endParaRPr lang="en-US" b="1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3" name="AutoShape 6"/>
          <p:cNvSpPr>
            <a:spLocks/>
          </p:cNvSpPr>
          <p:nvPr/>
        </p:nvSpPr>
        <p:spPr bwMode="auto">
          <a:xfrm>
            <a:off x="3789363" y="2087563"/>
            <a:ext cx="1558925" cy="1017587"/>
          </a:xfrm>
          <a:prstGeom prst="borderCallout2">
            <a:avLst>
              <a:gd name="adj1" fmla="val 11231"/>
              <a:gd name="adj2" fmla="val 104889"/>
              <a:gd name="adj3" fmla="val 11231"/>
              <a:gd name="adj4" fmla="val 153667"/>
              <a:gd name="adj5" fmla="val 72074"/>
              <a:gd name="adj6" fmla="val 203361"/>
            </a:avLst>
          </a:pr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6" name="TextBox 3"/>
          <p:cNvSpPr txBox="1">
            <a:spLocks noChangeArrowheads="1"/>
          </p:cNvSpPr>
          <p:nvPr/>
        </p:nvSpPr>
        <p:spPr bwMode="auto">
          <a:xfrm>
            <a:off x="3789363" y="2087563"/>
            <a:ext cx="14684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FY 2019-2020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Broadway Water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200" b="1" dirty="0"/>
              <a:t>$165,000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 rot="17710230">
            <a:off x="5894247" y="3214489"/>
            <a:ext cx="1635484" cy="130195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8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49" y="914400"/>
            <a:ext cx="8839200" cy="5538788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86400" y="228599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WATER PROJECTS</a:t>
            </a:r>
            <a:endParaRPr lang="en-US" b="1" dirty="0"/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2926256" y="1926563"/>
            <a:ext cx="3856752" cy="1376912"/>
          </a:xfrm>
          <a:custGeom>
            <a:avLst/>
            <a:gdLst>
              <a:gd name="connsiteX0" fmla="*/ 0 w 1668463"/>
              <a:gd name="connsiteY0" fmla="*/ 0 h 1241740"/>
              <a:gd name="connsiteX1" fmla="*/ 1668463 w 1668463"/>
              <a:gd name="connsiteY1" fmla="*/ 0 h 1241740"/>
              <a:gd name="connsiteX2" fmla="*/ 1668463 w 1668463"/>
              <a:gd name="connsiteY2" fmla="*/ 1241740 h 1241740"/>
              <a:gd name="connsiteX3" fmla="*/ 0 w 1668463"/>
              <a:gd name="connsiteY3" fmla="*/ 1241740 h 1241740"/>
              <a:gd name="connsiteX4" fmla="*/ 0 w 1668463"/>
              <a:gd name="connsiteY4" fmla="*/ 0 h 1241740"/>
              <a:gd name="connsiteX0" fmla="*/ 1752353 w 1668463"/>
              <a:gd name="connsiteY0" fmla="*/ 134865 h 1241740"/>
              <a:gd name="connsiteX1" fmla="*/ 3059160 w 1668463"/>
              <a:gd name="connsiteY1" fmla="*/ 134865 h 1241740"/>
              <a:gd name="connsiteX2" fmla="*/ 3856752 w 1668463"/>
              <a:gd name="connsiteY2" fmla="*/ 1585267 h 1241740"/>
              <a:gd name="connsiteX0" fmla="*/ 0 w 3856752"/>
              <a:gd name="connsiteY0" fmla="*/ 0 h 1585267"/>
              <a:gd name="connsiteX1" fmla="*/ 1668463 w 3856752"/>
              <a:gd name="connsiteY1" fmla="*/ 0 h 1585267"/>
              <a:gd name="connsiteX2" fmla="*/ 1668463 w 3856752"/>
              <a:gd name="connsiteY2" fmla="*/ 1241740 h 1585267"/>
              <a:gd name="connsiteX3" fmla="*/ 0 w 3856752"/>
              <a:gd name="connsiteY3" fmla="*/ 1241740 h 1585267"/>
              <a:gd name="connsiteX4" fmla="*/ 0 w 3856752"/>
              <a:gd name="connsiteY4" fmla="*/ 0 h 1585267"/>
              <a:gd name="connsiteX0" fmla="*/ 1752353 w 3856752"/>
              <a:gd name="connsiteY0" fmla="*/ 134865 h 1585267"/>
              <a:gd name="connsiteX1" fmla="*/ 3059160 w 3856752"/>
              <a:gd name="connsiteY1" fmla="*/ 134865 h 1585267"/>
              <a:gd name="connsiteX2" fmla="*/ 3167406 w 3856752"/>
              <a:gd name="connsiteY2" fmla="*/ 334042 h 1585267"/>
              <a:gd name="connsiteX3" fmla="*/ 3856752 w 3856752"/>
              <a:gd name="connsiteY3" fmla="*/ 1585267 h 158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6752" h="1585267" extrusionOk="0">
                <a:moveTo>
                  <a:pt x="0" y="0"/>
                </a:moveTo>
                <a:lnTo>
                  <a:pt x="1668463" y="0"/>
                </a:lnTo>
                <a:lnTo>
                  <a:pt x="1668463" y="1241740"/>
                </a:lnTo>
                <a:lnTo>
                  <a:pt x="0" y="1241740"/>
                </a:lnTo>
                <a:lnTo>
                  <a:pt x="0" y="0"/>
                </a:lnTo>
                <a:close/>
              </a:path>
              <a:path w="3856752" h="1585267" fill="none" extrusionOk="0">
                <a:moveTo>
                  <a:pt x="1752353" y="134865"/>
                </a:moveTo>
                <a:lnTo>
                  <a:pt x="3059160" y="134865"/>
                </a:lnTo>
                <a:cubicBezTo>
                  <a:pt x="3101527" y="213826"/>
                  <a:pt x="3125039" y="255081"/>
                  <a:pt x="3167406" y="334042"/>
                </a:cubicBezTo>
                <a:lnTo>
                  <a:pt x="3856752" y="1585267"/>
                </a:lnTo>
              </a:path>
            </a:pathLst>
          </a:custGeom>
          <a:solidFill>
            <a:srgbClr val="FF000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926256" y="1926563"/>
            <a:ext cx="16653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FY 2020-2021            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Live Oak-Commerce to Virginia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$300,000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 rot="8432139" flipV="1">
            <a:off x="6418547" y="3264712"/>
            <a:ext cx="728923" cy="77526"/>
          </a:xfrm>
          <a:prstGeom prst="rect">
            <a:avLst/>
          </a:prstGeom>
          <a:solidFill>
            <a:srgbClr val="FF0000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62361"/>
      </p:ext>
    </p:extLst>
  </p:cSld>
  <p:clrMapOvr>
    <a:masterClrMapping/>
  </p:clrMapOvr>
  <p:transition spd="slow">
    <p:cover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27889"/>
            <a:ext cx="8151812" cy="557847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486400" y="2286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WASTEWATER PROJECTS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AutoShape 5"/>
          <p:cNvSpPr>
            <a:spLocks/>
          </p:cNvSpPr>
          <p:nvPr/>
        </p:nvSpPr>
        <p:spPr bwMode="auto">
          <a:xfrm>
            <a:off x="1524000" y="3686962"/>
            <a:ext cx="1516063" cy="1042987"/>
          </a:xfrm>
          <a:prstGeom prst="borderCallout2">
            <a:avLst>
              <a:gd name="adj1" fmla="val 7900"/>
              <a:gd name="adj2" fmla="val 100820"/>
              <a:gd name="adj3" fmla="val 10958"/>
              <a:gd name="adj4" fmla="val 161153"/>
              <a:gd name="adj5" fmla="val 161675"/>
              <a:gd name="adj6" fmla="val 282571"/>
            </a:avLst>
          </a:prstGeom>
          <a:solidFill>
            <a:srgbClr val="92D05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38039" y="3629815"/>
            <a:ext cx="14128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FY 2021-2022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Leon Street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Waterline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$400,000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 rot="18705601">
            <a:off x="4674476" y="5524215"/>
            <a:ext cx="2050316" cy="49330"/>
          </a:xfrm>
          <a:prstGeom prst="rect">
            <a:avLst/>
          </a:prstGeom>
          <a:solidFill>
            <a:srgbClr val="92D05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 rot="13318183">
            <a:off x="3616154" y="1494772"/>
            <a:ext cx="551387" cy="53441"/>
          </a:xfrm>
          <a:prstGeom prst="rect">
            <a:avLst/>
          </a:prstGeom>
          <a:solidFill>
            <a:srgbClr val="FFC00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 rot="13315337" flipV="1">
            <a:off x="3361255" y="1643109"/>
            <a:ext cx="608406" cy="48939"/>
          </a:xfrm>
          <a:prstGeom prst="rect">
            <a:avLst/>
          </a:prstGeom>
          <a:solidFill>
            <a:srgbClr val="FFC00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6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/>
              <a:t>Wastewater Capital Plan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6498A91-09A9-4497-B78D-E0EDFC403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596944"/>
              </p:ext>
            </p:extLst>
          </p:nvPr>
        </p:nvGraphicFramePr>
        <p:xfrm>
          <a:off x="457200" y="1371600"/>
          <a:ext cx="8229600" cy="3984145"/>
        </p:xfrm>
        <a:graphic>
          <a:graphicData uri="http://schemas.openxmlformats.org/drawingml/2006/table">
            <a:tbl>
              <a:tblPr/>
              <a:tblGrid>
                <a:gridCol w="3305425">
                  <a:extLst>
                    <a:ext uri="{9D8B030D-6E8A-4147-A177-3AD203B41FA5}">
                      <a16:colId xmlns:a16="http://schemas.microsoft.com/office/drawing/2014/main" val="3420078677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732427557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2718448763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2244420693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2272180943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341833620"/>
                    </a:ext>
                  </a:extLst>
                </a:gridCol>
              </a:tblGrid>
              <a:tr h="3621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Project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2017-2018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2018-2019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2019-2020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2020-2021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2021-2022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506110"/>
                  </a:ext>
                </a:extLst>
              </a:tr>
              <a:tr h="36219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4406157"/>
                  </a:ext>
                </a:extLst>
              </a:tr>
              <a:tr h="36219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978702"/>
                  </a:ext>
                </a:extLst>
              </a:tr>
              <a:tr h="362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UV System WWTP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$350,000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41282"/>
                  </a:ext>
                </a:extLst>
              </a:tr>
              <a:tr h="362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Center Street Sewer Line Phase 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234518"/>
                  </a:ext>
                </a:extLst>
              </a:tr>
              <a:tr h="362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Geo. St. from H. League to Arthur/Knipling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029801"/>
                  </a:ext>
                </a:extLst>
              </a:tr>
              <a:tr h="362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De Shazor Sewer Line Phase 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946613"/>
                  </a:ext>
                </a:extLst>
              </a:tr>
              <a:tr h="362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De Shazor Sewer Line Phase Il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129538"/>
                  </a:ext>
                </a:extLst>
              </a:tr>
              <a:tr h="362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Upgrade Ann Lift Station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1975824"/>
                  </a:ext>
                </a:extLst>
              </a:tr>
              <a:tr h="362195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953204"/>
                  </a:ext>
                </a:extLst>
              </a:tr>
              <a:tr h="36219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Wastewater Subtotals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$650,000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$200,000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086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48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0" y="152400"/>
            <a:ext cx="2520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WASTEWATER PROJECTS</a:t>
            </a:r>
          </a:p>
        </p:txBody>
      </p:sp>
      <p:pic>
        <p:nvPicPr>
          <p:cNvPr id="26626" name="Picture 2" descr="C:\Users\dgurley\AppData\Local\Microsoft\Windows\Temporary Internet Files\Content.Outlook\BRUN3U56\FullSizeRender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4676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58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54206"/>
            <a:ext cx="7061200" cy="562017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486400" y="2286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WASTEWATER PROJECTS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AutoShape 5"/>
          <p:cNvSpPr>
            <a:spLocks/>
          </p:cNvSpPr>
          <p:nvPr/>
        </p:nvSpPr>
        <p:spPr bwMode="auto">
          <a:xfrm>
            <a:off x="5493944" y="4116894"/>
            <a:ext cx="1516063" cy="1063624"/>
          </a:xfrm>
          <a:prstGeom prst="borderCallout2">
            <a:avLst>
              <a:gd name="adj1" fmla="val 10861"/>
              <a:gd name="adj2" fmla="val 105028"/>
              <a:gd name="adj3" fmla="val -36112"/>
              <a:gd name="adj4" fmla="val 129878"/>
              <a:gd name="adj5" fmla="val -139108"/>
              <a:gd name="adj6" fmla="val 132913"/>
            </a:avLst>
          </a:pr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 rot="-7658763">
            <a:off x="6722465" y="2208901"/>
            <a:ext cx="984986" cy="50637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 rot="-7658763">
            <a:off x="6919285" y="2088186"/>
            <a:ext cx="952758" cy="45719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5662613" y="4114800"/>
            <a:ext cx="1423987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FY 2017-2018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Center Street Phase I Sewer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$300,000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94C1F8AA-DA6D-426E-910F-B0624C8AC3E2}"/>
              </a:ext>
            </a:extLst>
          </p:cNvPr>
          <p:cNvSpPr>
            <a:spLocks noChangeArrowheads="1"/>
          </p:cNvSpPr>
          <p:nvPr/>
        </p:nvSpPr>
        <p:spPr bwMode="auto">
          <a:xfrm rot="-7658763">
            <a:off x="7111779" y="1934551"/>
            <a:ext cx="952758" cy="45719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895902"/>
            <a:ext cx="7008812" cy="557847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486400" y="2286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WASTEWATER PROJECTS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AutoShape 5"/>
          <p:cNvSpPr>
            <a:spLocks/>
          </p:cNvSpPr>
          <p:nvPr/>
        </p:nvSpPr>
        <p:spPr bwMode="auto">
          <a:xfrm>
            <a:off x="1258627" y="2420878"/>
            <a:ext cx="1516062" cy="1042987"/>
          </a:xfrm>
          <a:prstGeom prst="borderCallout2">
            <a:avLst>
              <a:gd name="adj1" fmla="val 10958"/>
              <a:gd name="adj2" fmla="val 105028"/>
              <a:gd name="adj3" fmla="val 10958"/>
              <a:gd name="adj4" fmla="val 161153"/>
              <a:gd name="adj5" fmla="val -41806"/>
              <a:gd name="adj6" fmla="val 168297"/>
            </a:avLst>
          </a:prstGeom>
          <a:solidFill>
            <a:srgbClr val="92D05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1359694" y="2434048"/>
            <a:ext cx="13573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FY 2018-2019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George St. $200,000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 rot="19536279">
            <a:off x="3550440" y="1731316"/>
            <a:ext cx="1054231" cy="77319"/>
          </a:xfrm>
          <a:prstGeom prst="rect">
            <a:avLst/>
          </a:prstGeom>
          <a:solidFill>
            <a:srgbClr val="92D05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895902"/>
            <a:ext cx="7008812" cy="557847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486400" y="2286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WASTEWATER PROJECTS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AutoShape 5"/>
          <p:cNvSpPr>
            <a:spLocks/>
          </p:cNvSpPr>
          <p:nvPr/>
        </p:nvSpPr>
        <p:spPr bwMode="auto">
          <a:xfrm>
            <a:off x="1198273" y="3937825"/>
            <a:ext cx="1516062" cy="1042987"/>
          </a:xfrm>
          <a:prstGeom prst="borderCallout2">
            <a:avLst>
              <a:gd name="adj1" fmla="val 10958"/>
              <a:gd name="adj2" fmla="val 105028"/>
              <a:gd name="adj3" fmla="val 10958"/>
              <a:gd name="adj4" fmla="val 161153"/>
              <a:gd name="adj5" fmla="val -37287"/>
              <a:gd name="adj6" fmla="val 153996"/>
            </a:avLst>
          </a:pr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3471593" y="4509524"/>
            <a:ext cx="13573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FY 2019-2020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De </a:t>
            </a:r>
            <a:r>
              <a:rPr lang="en-US" sz="1200" b="1" dirty="0" err="1">
                <a:solidFill>
                  <a:srgbClr val="000000"/>
                </a:solidFill>
              </a:rPr>
              <a:t>Shazor</a:t>
            </a:r>
            <a:r>
              <a:rPr lang="en-US" sz="1200" b="1" dirty="0">
                <a:solidFill>
                  <a:srgbClr val="000000"/>
                </a:solidFill>
              </a:rPr>
              <a:t> Area Phase 1 Sewer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$300,000</a:t>
            </a: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 rot="-7658763">
            <a:off x="2347862" y="3066247"/>
            <a:ext cx="1497012" cy="122237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2" name="Rectangle 13"/>
          <p:cNvSpPr>
            <a:spLocks noChangeArrowheads="1"/>
          </p:cNvSpPr>
          <p:nvPr/>
        </p:nvSpPr>
        <p:spPr bwMode="auto">
          <a:xfrm rot="19554466">
            <a:off x="2756520" y="3003183"/>
            <a:ext cx="748087" cy="111572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3" name="Rectangle 16"/>
          <p:cNvSpPr>
            <a:spLocks noChangeArrowheads="1"/>
          </p:cNvSpPr>
          <p:nvPr/>
        </p:nvSpPr>
        <p:spPr bwMode="auto">
          <a:xfrm rot="-7658763">
            <a:off x="1978327" y="3069423"/>
            <a:ext cx="1684338" cy="115887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4" name="Rectangle 13"/>
          <p:cNvSpPr>
            <a:spLocks noChangeArrowheads="1"/>
          </p:cNvSpPr>
          <p:nvPr/>
        </p:nvSpPr>
        <p:spPr bwMode="auto">
          <a:xfrm rot="-2013918">
            <a:off x="3116995" y="3713390"/>
            <a:ext cx="741878" cy="87945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AECC0C1-BB8C-4E12-8396-8304B6E66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676" y="3989413"/>
            <a:ext cx="1357312" cy="101600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FY 2019-2020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De </a:t>
            </a:r>
            <a:r>
              <a:rPr lang="en-US" sz="1200" b="1" dirty="0" err="1">
                <a:solidFill>
                  <a:srgbClr val="000000"/>
                </a:solidFill>
              </a:rPr>
              <a:t>Shazor</a:t>
            </a:r>
            <a:r>
              <a:rPr lang="en-US" sz="1200" b="1" dirty="0">
                <a:solidFill>
                  <a:srgbClr val="000000"/>
                </a:solidFill>
              </a:rPr>
              <a:t> Area Phase 1 Sewer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$300,000</a:t>
            </a:r>
          </a:p>
        </p:txBody>
      </p:sp>
    </p:spTree>
    <p:extLst>
      <p:ext uri="{BB962C8B-B14F-4D97-AF65-F5344CB8AC3E}">
        <p14:creationId xmlns:p14="http://schemas.microsoft.com/office/powerpoint/2010/main" val="23944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General Fund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0804E1E-ADBA-4E46-944E-B0041AEE6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481424"/>
              </p:ext>
            </p:extLst>
          </p:nvPr>
        </p:nvGraphicFramePr>
        <p:xfrm>
          <a:off x="304800" y="838200"/>
          <a:ext cx="8077198" cy="5486395"/>
        </p:xfrm>
        <a:graphic>
          <a:graphicData uri="http://schemas.openxmlformats.org/drawingml/2006/table">
            <a:tbl>
              <a:tblPr/>
              <a:tblGrid>
                <a:gridCol w="3244213">
                  <a:extLst>
                    <a:ext uri="{9D8B030D-6E8A-4147-A177-3AD203B41FA5}">
                      <a16:colId xmlns:a16="http://schemas.microsoft.com/office/drawing/2014/main" val="3773904229"/>
                    </a:ext>
                  </a:extLst>
                </a:gridCol>
                <a:gridCol w="966597">
                  <a:extLst>
                    <a:ext uri="{9D8B030D-6E8A-4147-A177-3AD203B41FA5}">
                      <a16:colId xmlns:a16="http://schemas.microsoft.com/office/drawing/2014/main" val="3354143120"/>
                    </a:ext>
                  </a:extLst>
                </a:gridCol>
                <a:gridCol w="966597">
                  <a:extLst>
                    <a:ext uri="{9D8B030D-6E8A-4147-A177-3AD203B41FA5}">
                      <a16:colId xmlns:a16="http://schemas.microsoft.com/office/drawing/2014/main" val="3995748181"/>
                    </a:ext>
                  </a:extLst>
                </a:gridCol>
                <a:gridCol w="966597">
                  <a:extLst>
                    <a:ext uri="{9D8B030D-6E8A-4147-A177-3AD203B41FA5}">
                      <a16:colId xmlns:a16="http://schemas.microsoft.com/office/drawing/2014/main" val="2030169817"/>
                    </a:ext>
                  </a:extLst>
                </a:gridCol>
                <a:gridCol w="966597">
                  <a:extLst>
                    <a:ext uri="{9D8B030D-6E8A-4147-A177-3AD203B41FA5}">
                      <a16:colId xmlns:a16="http://schemas.microsoft.com/office/drawing/2014/main" val="1783215500"/>
                    </a:ext>
                  </a:extLst>
                </a:gridCol>
                <a:gridCol w="966597">
                  <a:extLst>
                    <a:ext uri="{9D8B030D-6E8A-4147-A177-3AD203B41FA5}">
                      <a16:colId xmlns:a16="http://schemas.microsoft.com/office/drawing/2014/main" val="4132954762"/>
                    </a:ext>
                  </a:extLst>
                </a:gridCol>
              </a:tblGrid>
              <a:tr h="26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Project 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2017-2018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2018-2019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2019-2020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2020-2021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2021-2022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640026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475254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l" fontAlgn="b"/>
                      <a:endParaRPr lang="en-US" sz="1000" b="0" i="0" u="sng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254692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Seal Coat Program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$150,000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$150,000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$150,000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$150,000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704374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Downtown Sidewalks (TXCF)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$500,000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409839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Ann &amp; Benavides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$400,000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345851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Jackson St. from Seadrift to 3rd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$800,000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229340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Geo. St. from Half League to Arthur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$500,000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126713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Streets &amp; Right of Way Subtotals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$650,000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$550,000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$1,300,000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$150,000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$150,000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892967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148016"/>
                  </a:ext>
                </a:extLst>
              </a:tr>
              <a:tr h="278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Parks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305928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351087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Project 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2017-2018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2018-2019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2019-2020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2020-2021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FY 2021-2022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7152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735821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8841641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Bay Front Park Improvements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622604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Wilson Park Improvments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273287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Parks Subtotals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8904" marR="8904" marT="8904" marB="4273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528268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339044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674646"/>
                  </a:ext>
                </a:extLst>
              </a:tr>
              <a:tr h="2604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General Fund CIP Fund Totals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$900,000 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$800,000 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$1,300,000 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8904" marR="8904" marT="8904" marB="42737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9864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895902"/>
            <a:ext cx="7008812" cy="557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486400" y="2286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WASTEWATER PROJECTS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AutoShape 5"/>
          <p:cNvSpPr>
            <a:spLocks/>
          </p:cNvSpPr>
          <p:nvPr/>
        </p:nvSpPr>
        <p:spPr bwMode="auto">
          <a:xfrm>
            <a:off x="1327944" y="3890822"/>
            <a:ext cx="1516062" cy="1042987"/>
          </a:xfrm>
          <a:prstGeom prst="borderCallout2">
            <a:avLst>
              <a:gd name="adj1" fmla="val 10958"/>
              <a:gd name="adj2" fmla="val 105028"/>
              <a:gd name="adj3" fmla="val 10958"/>
              <a:gd name="adj4" fmla="val 161153"/>
              <a:gd name="adj5" fmla="val -41806"/>
              <a:gd name="adj6" fmla="val 168297"/>
            </a:avLst>
          </a:prstGeom>
          <a:solidFill>
            <a:schemeClr val="tx1">
              <a:lumMod val="95000"/>
              <a:lumOff val="5000"/>
              <a:alpha val="43137"/>
            </a:scheme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1543300" y="3890822"/>
            <a:ext cx="1357312" cy="101600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FY 2020-2021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De </a:t>
            </a:r>
            <a:r>
              <a:rPr lang="en-US" sz="1200" b="1" dirty="0" err="1">
                <a:solidFill>
                  <a:srgbClr val="000000"/>
                </a:solidFill>
              </a:rPr>
              <a:t>Shazor</a:t>
            </a:r>
            <a:r>
              <a:rPr lang="en-US" sz="1200" b="1" dirty="0">
                <a:solidFill>
                  <a:srgbClr val="000000"/>
                </a:solidFill>
              </a:rPr>
              <a:t> Area Phase 2 Sewer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$300,000</a:t>
            </a: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 rot="13984265">
            <a:off x="3072191" y="2936796"/>
            <a:ext cx="1184500" cy="70231"/>
          </a:xfrm>
          <a:prstGeom prst="rect">
            <a:avLst/>
          </a:prstGeom>
          <a:solidFill>
            <a:schemeClr val="tx1">
              <a:lumMod val="95000"/>
              <a:lumOff val="5000"/>
              <a:alpha val="4313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3" name="Rectangle 16"/>
          <p:cNvSpPr>
            <a:spLocks noChangeArrowheads="1"/>
          </p:cNvSpPr>
          <p:nvPr/>
        </p:nvSpPr>
        <p:spPr bwMode="auto">
          <a:xfrm rot="-7658763">
            <a:off x="3089810" y="3234913"/>
            <a:ext cx="898155" cy="66833"/>
          </a:xfrm>
          <a:prstGeom prst="rect">
            <a:avLst/>
          </a:prstGeom>
          <a:solidFill>
            <a:schemeClr val="tx1">
              <a:lumMod val="95000"/>
              <a:lumOff val="5000"/>
              <a:alpha val="4313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 rot="14112731">
            <a:off x="3372172" y="2920818"/>
            <a:ext cx="1023832" cy="59155"/>
          </a:xfrm>
          <a:prstGeom prst="rect">
            <a:avLst/>
          </a:prstGeom>
          <a:solidFill>
            <a:schemeClr val="tx1">
              <a:lumMod val="95000"/>
              <a:lumOff val="5000"/>
              <a:alpha val="4313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 rot="19536279">
            <a:off x="3623708" y="2840305"/>
            <a:ext cx="215962" cy="77371"/>
          </a:xfrm>
          <a:prstGeom prst="rect">
            <a:avLst/>
          </a:prstGeom>
          <a:solidFill>
            <a:schemeClr val="tx1">
              <a:lumMod val="95000"/>
              <a:lumOff val="5000"/>
              <a:alpha val="4313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 rot="19536279">
            <a:off x="3776108" y="3081584"/>
            <a:ext cx="215962" cy="77371"/>
          </a:xfrm>
          <a:prstGeom prst="rect">
            <a:avLst/>
          </a:prstGeom>
          <a:solidFill>
            <a:schemeClr val="tx1">
              <a:lumMod val="95000"/>
              <a:lumOff val="5000"/>
              <a:alpha val="4313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D14C9887-55B6-4F14-81E7-6278C05E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49" y="914400"/>
            <a:ext cx="8839200" cy="5538788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ffectLst/>
        </p:spPr>
      </p:pic>
      <p:sp>
        <p:nvSpPr>
          <p:cNvPr id="4" name="AutoShape 5">
            <a:extLst>
              <a:ext uri="{FF2B5EF4-FFF2-40B4-BE49-F238E27FC236}">
                <a16:creationId xmlns:a16="http://schemas.microsoft.com/office/drawing/2014/main" id="{3EC1CC85-2FE0-4879-9B81-5AD7F107B02A}"/>
              </a:ext>
            </a:extLst>
          </p:cNvPr>
          <p:cNvSpPr>
            <a:spLocks/>
          </p:cNvSpPr>
          <p:nvPr/>
        </p:nvSpPr>
        <p:spPr bwMode="auto">
          <a:xfrm>
            <a:off x="3268953" y="2922162"/>
            <a:ext cx="1516062" cy="1042987"/>
          </a:xfrm>
          <a:prstGeom prst="borderCallout2">
            <a:avLst>
              <a:gd name="adj1" fmla="val 10958"/>
              <a:gd name="adj2" fmla="val 105028"/>
              <a:gd name="adj3" fmla="val 10958"/>
              <a:gd name="adj4" fmla="val 161153"/>
              <a:gd name="adj5" fmla="val 37695"/>
              <a:gd name="adj6" fmla="val 179391"/>
            </a:avLst>
          </a:pr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0BBE6E85-AEFC-409D-9D8C-D9E80C40B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339" y="2949486"/>
            <a:ext cx="13573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FY 2021-2022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Upgrade Ann Lift Station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$250,000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A04CC10-0776-4308-8A59-7307DF75612B}"/>
              </a:ext>
            </a:extLst>
          </p:cNvPr>
          <p:cNvSpPr>
            <a:spLocks noChangeArrowheads="1"/>
          </p:cNvSpPr>
          <p:nvPr/>
        </p:nvSpPr>
        <p:spPr bwMode="auto">
          <a:xfrm rot="3184089">
            <a:off x="5968783" y="3294638"/>
            <a:ext cx="102034" cy="113958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96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Lighthouse Beach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183305-E7B0-4939-A17A-B6D6BA0FE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816680"/>
              </p:ext>
            </p:extLst>
          </p:nvPr>
        </p:nvGraphicFramePr>
        <p:xfrm>
          <a:off x="533400" y="1143000"/>
          <a:ext cx="8229600" cy="5104293"/>
        </p:xfrm>
        <a:graphic>
          <a:graphicData uri="http://schemas.openxmlformats.org/drawingml/2006/table">
            <a:tbl>
              <a:tblPr/>
              <a:tblGrid>
                <a:gridCol w="3305425">
                  <a:extLst>
                    <a:ext uri="{9D8B030D-6E8A-4147-A177-3AD203B41FA5}">
                      <a16:colId xmlns:a16="http://schemas.microsoft.com/office/drawing/2014/main" val="1352090970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1564010520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830262425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47519978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82802699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4081495354"/>
                    </a:ext>
                  </a:extLst>
                </a:gridCol>
              </a:tblGrid>
              <a:tr h="26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Project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2017-2018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2018-2019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2019-2020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2020-2021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2021-2022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499840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119219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l" fontAlgn="b"/>
                      <a:endParaRPr lang="en-US" sz="1100" b="0" i="0" u="sng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9047469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Upgrade Trailer Spaces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970208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Demolition of Abandoned Pier (Grant)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614628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Upgrade Boat Ramp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$60,000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350672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Cabanas with tables including camping area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864044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Playground by Camping Area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9114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31637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Subtotals: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$60,000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671825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290589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802341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Light House Beach CIP Fund Totals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$60,000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317496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75485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effectLst/>
                          <a:latin typeface="Calibri" panose="020F0502020204030204" pitchFamily="34" charset="0"/>
                        </a:rPr>
                        <a:t>Funding Source: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329813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Operating Budget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$34,000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$36,000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$38,000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$30,000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$38,000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0306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743838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Savings (Reserve)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$66,000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$24,000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$12,000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$12,000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157066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Total Resources Planned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$300,000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$60,000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$50,000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140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4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932688"/>
          </a:xfrm>
        </p:spPr>
        <p:txBody>
          <a:bodyPr/>
          <a:lstStyle/>
          <a:p>
            <a:r>
              <a:rPr lang="en-US" dirty="0"/>
              <a:t>Port Commission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85383EB-9C5F-4B53-9BAE-F247975B5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966831"/>
              </p:ext>
            </p:extLst>
          </p:nvPr>
        </p:nvGraphicFramePr>
        <p:xfrm>
          <a:off x="381000" y="1313688"/>
          <a:ext cx="8229599" cy="4487835"/>
        </p:xfrm>
        <a:graphic>
          <a:graphicData uri="http://schemas.openxmlformats.org/drawingml/2006/table">
            <a:tbl>
              <a:tblPr/>
              <a:tblGrid>
                <a:gridCol w="3305424">
                  <a:extLst>
                    <a:ext uri="{9D8B030D-6E8A-4147-A177-3AD203B41FA5}">
                      <a16:colId xmlns:a16="http://schemas.microsoft.com/office/drawing/2014/main" val="2995035824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692741771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847060548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2752235828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470581256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081939789"/>
                    </a:ext>
                  </a:extLst>
                </a:gridCol>
              </a:tblGrid>
              <a:tr h="2991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Project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2017-2018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2018-2019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2019-2020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2020-2021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2021-2022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086279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711809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l" fontAlgn="b"/>
                      <a:endParaRPr lang="en-US" sz="1100" b="0" i="0" u="sng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9122700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Bulkhead-Harbor of Refuge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$2,000,000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518884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Bulkhead-Bayfront Park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193331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Bulkhead-City Harbor Tract 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501282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City Harbor Upper and Lower Dock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650335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Breakwater-Scully's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447318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Breakwater-Nautical Landings Marina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524105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Restore Fund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$500,000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605943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920586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Subtotals: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$2,250,000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05566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006699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110780"/>
                  </a:ext>
                </a:extLst>
              </a:tr>
              <a:tr h="299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Port Commission CIP Fund Totals: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$2,250,000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478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3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8677275" cy="533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"/>
          <p:cNvSpPr>
            <a:spLocks/>
          </p:cNvSpPr>
          <p:nvPr/>
        </p:nvSpPr>
        <p:spPr bwMode="auto">
          <a:xfrm>
            <a:off x="2047695" y="3200400"/>
            <a:ext cx="1516063" cy="1241740"/>
          </a:xfrm>
          <a:prstGeom prst="borderCallout2">
            <a:avLst>
              <a:gd name="adj1" fmla="val 10861"/>
              <a:gd name="adj2" fmla="val 105028"/>
              <a:gd name="adj3" fmla="val 10861"/>
              <a:gd name="adj4" fmla="val 183352"/>
              <a:gd name="adj5" fmla="val 127665"/>
              <a:gd name="adj6" fmla="val 231156"/>
            </a:avLst>
          </a:pr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077064" y="3165558"/>
            <a:ext cx="14573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FY 2019-2020</a:t>
            </a:r>
          </a:p>
          <a:p>
            <a:pPr algn="ctr" fontAlgn="b"/>
            <a:r>
              <a:rPr lang="en-US" sz="1200" b="1" dirty="0">
                <a:latin typeface="Arial" pitchFamily="34" charset="0"/>
                <a:cs typeface="Arial" pitchFamily="34" charset="0"/>
              </a:rPr>
              <a:t>Bulkhead-</a:t>
            </a:r>
          </a:p>
          <a:p>
            <a:pPr algn="ctr" fontAlgn="b"/>
            <a:r>
              <a:rPr lang="en-US" sz="1200" b="1" dirty="0">
                <a:latin typeface="Arial" pitchFamily="34" charset="0"/>
                <a:cs typeface="Arial" pitchFamily="34" charset="0"/>
              </a:rPr>
              <a:t>Harbor of Refuge</a:t>
            </a:r>
          </a:p>
          <a:p>
            <a:pPr algn="ctr" fontAlgn="b"/>
            <a:r>
              <a:rPr lang="en-US" sz="1200" b="1" dirty="0">
                <a:solidFill>
                  <a:srgbClr val="000000"/>
                </a:solidFill>
              </a:rPr>
              <a:t>Port Commission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$2,000,000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 rot="21287503">
            <a:off x="5231333" y="4731118"/>
            <a:ext cx="1071727" cy="128365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486400" y="228600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PORT COMMISSION PROJECTS</a:t>
            </a:r>
          </a:p>
        </p:txBody>
      </p:sp>
    </p:spTree>
    <p:extLst>
      <p:ext uri="{BB962C8B-B14F-4D97-AF65-F5344CB8AC3E}">
        <p14:creationId xmlns:p14="http://schemas.microsoft.com/office/powerpoint/2010/main" val="1176894957"/>
      </p:ext>
    </p:extLst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914400"/>
            <a:ext cx="8539162" cy="556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AutoShape 13"/>
          <p:cNvSpPr>
            <a:spLocks/>
          </p:cNvSpPr>
          <p:nvPr/>
        </p:nvSpPr>
        <p:spPr bwMode="auto">
          <a:xfrm>
            <a:off x="3436938" y="3484728"/>
            <a:ext cx="1973262" cy="1052512"/>
          </a:xfrm>
          <a:prstGeom prst="borderCallout2">
            <a:avLst>
              <a:gd name="adj1" fmla="val 10861"/>
              <a:gd name="adj2" fmla="val 105028"/>
              <a:gd name="adj3" fmla="val 10861"/>
              <a:gd name="adj4" fmla="val 167120"/>
              <a:gd name="adj5" fmla="val 116292"/>
              <a:gd name="adj6" fmla="val 229736"/>
            </a:avLst>
          </a:pr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440080" y="3525879"/>
            <a:ext cx="1948124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FY 2019-2020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latin typeface="Arial" pitchFamily="34" charset="0"/>
                <a:cs typeface="Arial" pitchFamily="34" charset="0"/>
              </a:rPr>
              <a:t>Bayfront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Peninsula                            Bulkhead &amp; Sidewalk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$250,000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 rot="19756920" flipV="1">
            <a:off x="7671543" y="4722231"/>
            <a:ext cx="540770" cy="82119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10200" y="1524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PORT COMMISSION PROJECTS</a:t>
            </a:r>
          </a:p>
        </p:txBody>
      </p:sp>
    </p:spTree>
    <p:extLst>
      <p:ext uri="{BB962C8B-B14F-4D97-AF65-F5344CB8AC3E}">
        <p14:creationId xmlns:p14="http://schemas.microsoft.com/office/powerpoint/2010/main" val="1434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96" y="914400"/>
            <a:ext cx="8539162" cy="556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AutoShape 13"/>
          <p:cNvSpPr>
            <a:spLocks/>
          </p:cNvSpPr>
          <p:nvPr/>
        </p:nvSpPr>
        <p:spPr bwMode="auto">
          <a:xfrm>
            <a:off x="3657600" y="4033710"/>
            <a:ext cx="1973262" cy="1052512"/>
          </a:xfrm>
          <a:prstGeom prst="borderCallout2">
            <a:avLst>
              <a:gd name="adj1" fmla="val 10861"/>
              <a:gd name="adj2" fmla="val 105028"/>
              <a:gd name="adj3" fmla="val 10861"/>
              <a:gd name="adj4" fmla="val 167120"/>
              <a:gd name="adj5" fmla="val 116292"/>
              <a:gd name="adj6" fmla="val 229736"/>
            </a:avLst>
          </a:pr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682738" y="4013657"/>
            <a:ext cx="1948124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FY 2019-2020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Breakwater-Nautical Landings Marina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$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 rot="17433318" flipV="1">
            <a:off x="8015292" y="5276221"/>
            <a:ext cx="391120" cy="52897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10200" y="1524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PORT COMMISSION PROJECTS</a:t>
            </a:r>
          </a:p>
        </p:txBody>
      </p:sp>
    </p:spTree>
    <p:extLst>
      <p:ext uri="{BB962C8B-B14F-4D97-AF65-F5344CB8AC3E}">
        <p14:creationId xmlns:p14="http://schemas.microsoft.com/office/powerpoint/2010/main" val="33109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914400"/>
            <a:ext cx="8539162" cy="556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AutoShape 13"/>
          <p:cNvSpPr>
            <a:spLocks/>
          </p:cNvSpPr>
          <p:nvPr/>
        </p:nvSpPr>
        <p:spPr bwMode="auto">
          <a:xfrm>
            <a:off x="2362200" y="1752600"/>
            <a:ext cx="1973262" cy="1052512"/>
          </a:xfrm>
          <a:prstGeom prst="borderCallout2">
            <a:avLst>
              <a:gd name="adj1" fmla="val 10861"/>
              <a:gd name="adj2" fmla="val 105028"/>
              <a:gd name="adj3" fmla="val 10861"/>
              <a:gd name="adj4" fmla="val 167120"/>
              <a:gd name="adj5" fmla="val 116292"/>
              <a:gd name="adj6" fmla="val 229736"/>
            </a:avLst>
          </a:pr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362200" y="1752600"/>
            <a:ext cx="1948124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FY 2019-2020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Bulkhead City Harbor Tract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$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 rot="12231452" flipV="1">
            <a:off x="6839540" y="3024418"/>
            <a:ext cx="279038" cy="89219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10200" y="1524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PORT COMMISSION PROJECTS</a:t>
            </a:r>
          </a:p>
        </p:txBody>
      </p:sp>
    </p:spTree>
    <p:extLst>
      <p:ext uri="{BB962C8B-B14F-4D97-AF65-F5344CB8AC3E}">
        <p14:creationId xmlns:p14="http://schemas.microsoft.com/office/powerpoint/2010/main" val="90828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914400"/>
            <a:ext cx="8539162" cy="556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AutoShape 13"/>
          <p:cNvSpPr>
            <a:spLocks/>
          </p:cNvSpPr>
          <p:nvPr/>
        </p:nvSpPr>
        <p:spPr bwMode="auto">
          <a:xfrm>
            <a:off x="2337062" y="1711740"/>
            <a:ext cx="1973262" cy="1052512"/>
          </a:xfrm>
          <a:prstGeom prst="borderCallout2">
            <a:avLst>
              <a:gd name="adj1" fmla="val 10861"/>
              <a:gd name="adj2" fmla="val 105028"/>
              <a:gd name="adj3" fmla="val 10861"/>
              <a:gd name="adj4" fmla="val 167120"/>
              <a:gd name="adj5" fmla="val 103718"/>
              <a:gd name="adj6" fmla="val 219980"/>
            </a:avLst>
          </a:pr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362200" y="1752600"/>
            <a:ext cx="1948124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FY 2019-2020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City Harbor-Upper and lower Dock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$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 rot="14356063" flipV="1">
            <a:off x="6599523" y="2874396"/>
            <a:ext cx="279038" cy="89219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10200" y="1524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PORT COMMISSION PROJECTS</a:t>
            </a:r>
          </a:p>
        </p:txBody>
      </p:sp>
    </p:spTree>
    <p:extLst>
      <p:ext uri="{BB962C8B-B14F-4D97-AF65-F5344CB8AC3E}">
        <p14:creationId xmlns:p14="http://schemas.microsoft.com/office/powerpoint/2010/main" val="4628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914400"/>
            <a:ext cx="8539162" cy="556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AutoShape 13"/>
          <p:cNvSpPr>
            <a:spLocks/>
          </p:cNvSpPr>
          <p:nvPr/>
        </p:nvSpPr>
        <p:spPr bwMode="auto">
          <a:xfrm>
            <a:off x="2901157" y="2260431"/>
            <a:ext cx="1973262" cy="1052512"/>
          </a:xfrm>
          <a:prstGeom prst="borderCallout2">
            <a:avLst>
              <a:gd name="adj1" fmla="val 10861"/>
              <a:gd name="adj2" fmla="val 105028"/>
              <a:gd name="adj3" fmla="val 10861"/>
              <a:gd name="adj4" fmla="val 167120"/>
              <a:gd name="adj5" fmla="val 103718"/>
              <a:gd name="adj6" fmla="val 219980"/>
            </a:avLst>
          </a:pr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901157" y="2228347"/>
            <a:ext cx="1948124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FY 2019-2020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Breakwater-Scully’s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$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 rot="13290215" flipV="1">
            <a:off x="7192187" y="3466963"/>
            <a:ext cx="493535" cy="45719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10200" y="1524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PORT COMMISSION PROJECTS</a:t>
            </a:r>
          </a:p>
        </p:txBody>
      </p:sp>
    </p:spTree>
    <p:extLst>
      <p:ext uri="{BB962C8B-B14F-4D97-AF65-F5344CB8AC3E}">
        <p14:creationId xmlns:p14="http://schemas.microsoft.com/office/powerpoint/2010/main" val="422061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868362"/>
          </a:xfrm>
        </p:spPr>
        <p:txBody>
          <a:bodyPr/>
          <a:lstStyle/>
          <a:p>
            <a:r>
              <a:rPr lang="en-US" dirty="0"/>
              <a:t>General Fund- Funding Sources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88EEB6-E8AA-4346-8FB8-E96EFD713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048854"/>
              </p:ext>
            </p:extLst>
          </p:nvPr>
        </p:nvGraphicFramePr>
        <p:xfrm>
          <a:off x="3657599" y="1408033"/>
          <a:ext cx="4953000" cy="44577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44938826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10805661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88724926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29956314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630654487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2017-2018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FY 2018-2019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FY 2019-2020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2020-2021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2021-2022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8153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 dirty="0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01348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BF8EB4-B063-4EF6-8E3E-BAE520B8B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209165"/>
              </p:ext>
            </p:extLst>
          </p:nvPr>
        </p:nvGraphicFramePr>
        <p:xfrm>
          <a:off x="380999" y="1853803"/>
          <a:ext cx="8229597" cy="3613392"/>
        </p:xfrm>
        <a:graphic>
          <a:graphicData uri="http://schemas.openxmlformats.org/drawingml/2006/table">
            <a:tbl>
              <a:tblPr/>
              <a:tblGrid>
                <a:gridCol w="3156557">
                  <a:extLst>
                    <a:ext uri="{9D8B030D-6E8A-4147-A177-3AD203B41FA5}">
                      <a16:colId xmlns:a16="http://schemas.microsoft.com/office/drawing/2014/main" val="2969247760"/>
                    </a:ext>
                  </a:extLst>
                </a:gridCol>
                <a:gridCol w="1014608">
                  <a:extLst>
                    <a:ext uri="{9D8B030D-6E8A-4147-A177-3AD203B41FA5}">
                      <a16:colId xmlns:a16="http://schemas.microsoft.com/office/drawing/2014/main" val="590577386"/>
                    </a:ext>
                  </a:extLst>
                </a:gridCol>
                <a:gridCol w="1014608">
                  <a:extLst>
                    <a:ext uri="{9D8B030D-6E8A-4147-A177-3AD203B41FA5}">
                      <a16:colId xmlns:a16="http://schemas.microsoft.com/office/drawing/2014/main" val="1599038307"/>
                    </a:ext>
                  </a:extLst>
                </a:gridCol>
                <a:gridCol w="1014608">
                  <a:extLst>
                    <a:ext uri="{9D8B030D-6E8A-4147-A177-3AD203B41FA5}">
                      <a16:colId xmlns:a16="http://schemas.microsoft.com/office/drawing/2014/main" val="1504253951"/>
                    </a:ext>
                  </a:extLst>
                </a:gridCol>
                <a:gridCol w="1014608">
                  <a:extLst>
                    <a:ext uri="{9D8B030D-6E8A-4147-A177-3AD203B41FA5}">
                      <a16:colId xmlns:a16="http://schemas.microsoft.com/office/drawing/2014/main" val="1040754233"/>
                    </a:ext>
                  </a:extLst>
                </a:gridCol>
                <a:gridCol w="1014608">
                  <a:extLst>
                    <a:ext uri="{9D8B030D-6E8A-4147-A177-3AD203B41FA5}">
                      <a16:colId xmlns:a16="http://schemas.microsoft.com/office/drawing/2014/main" val="87408231"/>
                    </a:ext>
                  </a:extLst>
                </a:gridCol>
              </a:tblGrid>
              <a:tr h="3011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General Fund CIP Fund Totals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$900,000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$800,000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$1,300,000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753066"/>
                  </a:ext>
                </a:extLst>
              </a:tr>
              <a:tr h="30111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17769"/>
                  </a:ext>
                </a:extLst>
              </a:tr>
              <a:tr h="301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effectLst/>
                          <a:latin typeface="Calibri" panose="020F0502020204030204" pitchFamily="34" charset="0"/>
                        </a:rPr>
                        <a:t>Funding Source: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619163"/>
                  </a:ext>
                </a:extLst>
              </a:tr>
              <a:tr h="301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Operating Budget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$700,000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$800,000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$700,000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605081"/>
                  </a:ext>
                </a:extLst>
              </a:tr>
              <a:tr h="301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Grant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$200,000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858897"/>
                  </a:ext>
                </a:extLst>
              </a:tr>
              <a:tr h="301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 In- Hotel/Motel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742928"/>
                  </a:ext>
                </a:extLst>
              </a:tr>
              <a:tr h="301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Operational Savings (Reserve)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$100,000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026607"/>
                  </a:ext>
                </a:extLst>
              </a:tr>
              <a:tr h="301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Street Reserves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$500,000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512859"/>
                  </a:ext>
                </a:extLst>
              </a:tr>
              <a:tr h="301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Total Resources Planned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$900,000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$800,000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$1,300,000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906281"/>
                  </a:ext>
                </a:extLst>
              </a:tr>
              <a:tr h="30111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601305"/>
                  </a:ext>
                </a:extLst>
              </a:tr>
              <a:tr h="301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Transfer to Street Reserve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180653"/>
                  </a:ext>
                </a:extLst>
              </a:tr>
              <a:tr h="3011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Street Reserve Balance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$-  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$(500,000)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$(500,000)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$(500,000)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1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37595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638800" y="66452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/>
              <a:t>STREET PROJECTS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0495CAB1-A163-4FA4-9310-C415CE6A2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r="4288"/>
          <a:stretch>
            <a:fillRect/>
          </a:stretch>
        </p:blipFill>
        <p:spPr bwMode="auto">
          <a:xfrm>
            <a:off x="428625" y="1000560"/>
            <a:ext cx="8259763" cy="484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30">
            <a:extLst>
              <a:ext uri="{FF2B5EF4-FFF2-40B4-BE49-F238E27FC236}">
                <a16:creationId xmlns:a16="http://schemas.microsoft.com/office/drawing/2014/main" id="{A3A1F7E2-C5BB-4852-97C8-AF52FD7D247F}"/>
              </a:ext>
            </a:extLst>
          </p:cNvPr>
          <p:cNvSpPr>
            <a:spLocks/>
          </p:cNvSpPr>
          <p:nvPr/>
        </p:nvSpPr>
        <p:spPr bwMode="auto">
          <a:xfrm>
            <a:off x="7151687" y="1637311"/>
            <a:ext cx="1349375" cy="1138861"/>
          </a:xfrm>
          <a:prstGeom prst="borderCallout2">
            <a:avLst>
              <a:gd name="adj1" fmla="val 12995"/>
              <a:gd name="adj2" fmla="val -5648"/>
              <a:gd name="adj3" fmla="val 12995"/>
              <a:gd name="adj4" fmla="val -66000"/>
              <a:gd name="adj5" fmla="val 155836"/>
              <a:gd name="adj6" fmla="val -87475"/>
            </a:avLst>
          </a:prstGeom>
          <a:solidFill>
            <a:srgbClr val="92D05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 2017-2018 Down town Sidewalks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$500,000</a:t>
            </a:r>
            <a:endParaRPr 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F9ACECFE-5EF1-4E04-93F0-0D6427F4FC2B}"/>
              </a:ext>
            </a:extLst>
          </p:cNvPr>
          <p:cNvSpPr>
            <a:spLocks noChangeArrowheads="1"/>
          </p:cNvSpPr>
          <p:nvPr/>
        </p:nvSpPr>
        <p:spPr bwMode="auto">
          <a:xfrm rot="19408884">
            <a:off x="5912048" y="3450457"/>
            <a:ext cx="267232" cy="64375"/>
          </a:xfrm>
          <a:prstGeom prst="rect">
            <a:avLst/>
          </a:prstGeom>
          <a:solidFill>
            <a:srgbClr val="92D05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B14A75F8-1B71-47C4-9369-B4B7338894D1}"/>
              </a:ext>
            </a:extLst>
          </p:cNvPr>
          <p:cNvSpPr>
            <a:spLocks noChangeArrowheads="1"/>
          </p:cNvSpPr>
          <p:nvPr/>
        </p:nvSpPr>
        <p:spPr bwMode="auto">
          <a:xfrm rot="19349870">
            <a:off x="5896267" y="3462208"/>
            <a:ext cx="45719" cy="251635"/>
          </a:xfrm>
          <a:prstGeom prst="rect">
            <a:avLst/>
          </a:prstGeom>
          <a:solidFill>
            <a:srgbClr val="92D05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r="4288"/>
          <a:stretch>
            <a:fillRect/>
          </a:stretch>
        </p:blipFill>
        <p:spPr bwMode="auto">
          <a:xfrm>
            <a:off x="428625" y="1000560"/>
            <a:ext cx="8259763" cy="484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486400" y="2286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STREET PROJECTS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Text Box 12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7" name="Rectangle 25"/>
          <p:cNvSpPr>
            <a:spLocks noChangeArrowheads="1"/>
          </p:cNvSpPr>
          <p:nvPr/>
        </p:nvSpPr>
        <p:spPr bwMode="auto">
          <a:xfrm rot="-7626990">
            <a:off x="4210099" y="2842480"/>
            <a:ext cx="510317" cy="110575"/>
          </a:xfrm>
          <a:prstGeom prst="rect">
            <a:avLst/>
          </a:prstGeom>
          <a:solidFill>
            <a:schemeClr val="bg2">
              <a:lumMod val="50000"/>
              <a:alpha val="4313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8" name="Rectangle 26"/>
          <p:cNvSpPr>
            <a:spLocks noChangeArrowheads="1"/>
          </p:cNvSpPr>
          <p:nvPr/>
        </p:nvSpPr>
        <p:spPr bwMode="auto">
          <a:xfrm rot="-7626990">
            <a:off x="4361665" y="2681428"/>
            <a:ext cx="599770" cy="92475"/>
          </a:xfrm>
          <a:prstGeom prst="rect">
            <a:avLst/>
          </a:prstGeom>
          <a:solidFill>
            <a:schemeClr val="bg2">
              <a:lumMod val="50000"/>
              <a:alpha val="4313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2" name="AutoShape 30"/>
          <p:cNvSpPr>
            <a:spLocks/>
          </p:cNvSpPr>
          <p:nvPr/>
        </p:nvSpPr>
        <p:spPr bwMode="auto">
          <a:xfrm>
            <a:off x="6477000" y="1995735"/>
            <a:ext cx="1349375" cy="1138861"/>
          </a:xfrm>
          <a:prstGeom prst="borderCallout2">
            <a:avLst>
              <a:gd name="adj1" fmla="val 12995"/>
              <a:gd name="adj2" fmla="val -5648"/>
              <a:gd name="adj3" fmla="val 12995"/>
              <a:gd name="adj4" fmla="val -66000"/>
              <a:gd name="adj5" fmla="val 70579"/>
              <a:gd name="adj6" fmla="val -127296"/>
            </a:avLst>
          </a:prstGeom>
          <a:solidFill>
            <a:schemeClr val="bg2">
              <a:lumMod val="50000"/>
              <a:alpha val="43137"/>
            </a:scheme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 2018-2019 Ann &amp; Benavides Street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$400,000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0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81800" y="152400"/>
            <a:ext cx="2207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 dirty="0"/>
              <a:t>STREET PROJECTS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CC6E8E0-B598-41E1-B038-CA937E92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54726"/>
            <a:ext cx="8151812" cy="557847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08092243-8282-442A-B84F-AD29E7D02BDD}"/>
              </a:ext>
            </a:extLst>
          </p:cNvPr>
          <p:cNvSpPr>
            <a:spLocks noChangeArrowheads="1"/>
          </p:cNvSpPr>
          <p:nvPr/>
        </p:nvSpPr>
        <p:spPr bwMode="auto">
          <a:xfrm rot="18705601">
            <a:off x="5795507" y="5125441"/>
            <a:ext cx="1296460" cy="45719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1FF1288F-4370-4BF4-A616-6240681C1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993" y="3643964"/>
            <a:ext cx="139620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FY 2019-2020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Jackson Street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$800,000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A883B5D1-4000-449B-8CB5-B802E83FC21A}"/>
              </a:ext>
            </a:extLst>
          </p:cNvPr>
          <p:cNvSpPr>
            <a:spLocks/>
          </p:cNvSpPr>
          <p:nvPr/>
        </p:nvSpPr>
        <p:spPr bwMode="auto">
          <a:xfrm>
            <a:off x="1676400" y="3631345"/>
            <a:ext cx="1516063" cy="1042987"/>
          </a:xfrm>
          <a:prstGeom prst="borderCallout2">
            <a:avLst>
              <a:gd name="adj1" fmla="val 10958"/>
              <a:gd name="adj2" fmla="val 105028"/>
              <a:gd name="adj3" fmla="val 10958"/>
              <a:gd name="adj4" fmla="val 161153"/>
              <a:gd name="adj5" fmla="val 135855"/>
              <a:gd name="adj6" fmla="val 313849"/>
            </a:avLst>
          </a:pr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5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486400" y="2286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STREET PROJECTS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17538" y="2595563"/>
            <a:ext cx="142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303F4BF-21AA-4A0F-9DCB-F8560489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54726"/>
            <a:ext cx="8151812" cy="557847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0" name="AutoShape 5">
            <a:extLst>
              <a:ext uri="{FF2B5EF4-FFF2-40B4-BE49-F238E27FC236}">
                <a16:creationId xmlns:a16="http://schemas.microsoft.com/office/drawing/2014/main" id="{BCEB0247-003E-4D5F-B876-E25D410B4661}"/>
              </a:ext>
            </a:extLst>
          </p:cNvPr>
          <p:cNvSpPr>
            <a:spLocks/>
          </p:cNvSpPr>
          <p:nvPr/>
        </p:nvSpPr>
        <p:spPr bwMode="auto">
          <a:xfrm>
            <a:off x="1676400" y="3631345"/>
            <a:ext cx="1516063" cy="1042987"/>
          </a:xfrm>
          <a:prstGeom prst="borderCallout2">
            <a:avLst>
              <a:gd name="adj1" fmla="val 10958"/>
              <a:gd name="adj2" fmla="val 105028"/>
              <a:gd name="adj3" fmla="val 10958"/>
              <a:gd name="adj4" fmla="val 161153"/>
              <a:gd name="adj5" fmla="val -167791"/>
              <a:gd name="adj6" fmla="val 144330"/>
            </a:avLst>
          </a:prstGeom>
          <a:solidFill>
            <a:srgbClr val="7030A0">
              <a:alpha val="43137"/>
            </a:srgbClr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A51B2C2E-5B7E-4288-854D-F93A67FF86BF}"/>
              </a:ext>
            </a:extLst>
          </p:cNvPr>
          <p:cNvSpPr>
            <a:spLocks noChangeArrowheads="1"/>
          </p:cNvSpPr>
          <p:nvPr/>
        </p:nvSpPr>
        <p:spPr bwMode="auto">
          <a:xfrm rot="19436977">
            <a:off x="3403872" y="1691736"/>
            <a:ext cx="1236575" cy="58028"/>
          </a:xfrm>
          <a:prstGeom prst="rect">
            <a:avLst/>
          </a:prstGeom>
          <a:solidFill>
            <a:srgbClr val="7030A0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9D8AA579-1283-4D8F-9B2A-0EA1684B8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993" y="3643964"/>
            <a:ext cx="139620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FY 2019-2020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George Street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$500,000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6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56488"/>
          </a:xfrm>
        </p:spPr>
        <p:txBody>
          <a:bodyPr/>
          <a:lstStyle/>
          <a:p>
            <a:r>
              <a:rPr lang="en-US" dirty="0"/>
              <a:t>Parks Capital Plan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82835DE-F715-4448-AE4B-1F8FDEC96D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548068"/>
              </p:ext>
            </p:extLst>
          </p:nvPr>
        </p:nvGraphicFramePr>
        <p:xfrm>
          <a:off x="457200" y="1389888"/>
          <a:ext cx="8229600" cy="3742974"/>
        </p:xfrm>
        <a:graphic>
          <a:graphicData uri="http://schemas.openxmlformats.org/drawingml/2006/table">
            <a:tbl>
              <a:tblPr/>
              <a:tblGrid>
                <a:gridCol w="3305425">
                  <a:extLst>
                    <a:ext uri="{9D8B030D-6E8A-4147-A177-3AD203B41FA5}">
                      <a16:colId xmlns:a16="http://schemas.microsoft.com/office/drawing/2014/main" val="2418659615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2586799319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437939153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1197681784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3557172378"/>
                    </a:ext>
                  </a:extLst>
                </a:gridCol>
                <a:gridCol w="984835">
                  <a:extLst>
                    <a:ext uri="{9D8B030D-6E8A-4147-A177-3AD203B41FA5}">
                      <a16:colId xmlns:a16="http://schemas.microsoft.com/office/drawing/2014/main" val="903435703"/>
                    </a:ext>
                  </a:extLst>
                </a:gridCol>
              </a:tblGrid>
              <a:tr h="4158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Project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2017-2018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2018-2019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2019-2020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2020-2021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FY 2021-2022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295016"/>
                  </a:ext>
                </a:extLst>
              </a:tr>
              <a:tr h="4158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519759"/>
                  </a:ext>
                </a:extLst>
              </a:tr>
              <a:tr h="415886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368122"/>
                  </a:ext>
                </a:extLst>
              </a:tr>
              <a:tr h="415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Bay Front Park Improvements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995639"/>
                  </a:ext>
                </a:extLst>
              </a:tr>
              <a:tr h="415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Wilson Park Improvments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635069"/>
                  </a:ext>
                </a:extLst>
              </a:tr>
              <a:tr h="41588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Parks Subtotals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$-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$250,000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5484329"/>
                  </a:ext>
                </a:extLst>
              </a:tr>
              <a:tr h="41588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540342"/>
                  </a:ext>
                </a:extLst>
              </a:tr>
              <a:tr h="41588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797044"/>
                  </a:ext>
                </a:extLst>
              </a:tr>
              <a:tr h="415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General Fund CIP Fund Totals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$900,000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$800,000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$1,300,000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$400,000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873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270338"/>
      </p:ext>
    </p:extLst>
  </p:cSld>
  <p:clrMapOvr>
    <a:masterClrMapping/>
  </p:clrMapOvr>
  <p:transition spd="slow">
    <p:checker/>
  </p:transition>
</p:sld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7047</TotalTime>
  <Words>1837</Words>
  <Application>Microsoft Office PowerPoint</Application>
  <PresentationFormat>On-screen Show (4:3)</PresentationFormat>
  <Paragraphs>745</Paragraphs>
  <Slides>39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Constantia</vt:lpstr>
      <vt:lpstr>Times New Roman</vt:lpstr>
      <vt:lpstr>Wingdings 2</vt:lpstr>
      <vt:lpstr>Flow</vt:lpstr>
      <vt:lpstr>Default Design</vt:lpstr>
      <vt:lpstr>Picture</vt:lpstr>
      <vt:lpstr>City of Port Lavaca  Five Year Capital Improvement Program 2017-2018 FY to 2021-2022 FY Revised 07-10-2017 </vt:lpstr>
      <vt:lpstr> Five Year Capital Plan Summary CITY WIDE</vt:lpstr>
      <vt:lpstr>General Fund</vt:lpstr>
      <vt:lpstr>General Fund- Funding Sources</vt:lpstr>
      <vt:lpstr>PowerPoint Presentation</vt:lpstr>
      <vt:lpstr>PowerPoint Presentation</vt:lpstr>
      <vt:lpstr>PowerPoint Presentation</vt:lpstr>
      <vt:lpstr>PowerPoint Presentation</vt:lpstr>
      <vt:lpstr>Parks Capital Plan</vt:lpstr>
      <vt:lpstr>PowerPoint Presentation</vt:lpstr>
      <vt:lpstr>Wilson Field Master Plan</vt:lpstr>
      <vt:lpstr>PowerPoint Presentation</vt:lpstr>
      <vt:lpstr>PowerPoint Presentation</vt:lpstr>
      <vt:lpstr>Utility Fund</vt:lpstr>
      <vt:lpstr>Utility Fund- Funding Sources</vt:lpstr>
      <vt:lpstr>Water Capital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Wastewater Capital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Lighthouse Beach</vt:lpstr>
      <vt:lpstr>Port Commission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Port Lavaca  Five-Year Capital Improvement Program</dc:title>
  <dc:creator>Scotty Jones</dc:creator>
  <cp:lastModifiedBy>Oscar Pena</cp:lastModifiedBy>
  <cp:revision>263</cp:revision>
  <cp:lastPrinted>2017-07-11T16:32:52Z</cp:lastPrinted>
  <dcterms:created xsi:type="dcterms:W3CDTF">2011-05-19T14:58:38Z</dcterms:created>
  <dcterms:modified xsi:type="dcterms:W3CDTF">2017-08-02T13:08:42Z</dcterms:modified>
</cp:coreProperties>
</file>